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36"/>
  </p:notesMasterIdLst>
  <p:handoutMasterIdLst>
    <p:handoutMasterId r:id="rId37"/>
  </p:handoutMasterIdLst>
  <p:sldIdLst>
    <p:sldId id="291" r:id="rId2"/>
    <p:sldId id="409" r:id="rId3"/>
    <p:sldId id="410" r:id="rId4"/>
    <p:sldId id="411" r:id="rId5"/>
    <p:sldId id="412" r:id="rId6"/>
    <p:sldId id="413" r:id="rId7"/>
    <p:sldId id="414" r:id="rId8"/>
    <p:sldId id="415" r:id="rId9"/>
    <p:sldId id="416" r:id="rId10"/>
    <p:sldId id="421" r:id="rId11"/>
    <p:sldId id="419" r:id="rId12"/>
    <p:sldId id="433" r:id="rId13"/>
    <p:sldId id="435" r:id="rId14"/>
    <p:sldId id="434" r:id="rId15"/>
    <p:sldId id="437" r:id="rId16"/>
    <p:sldId id="436" r:id="rId17"/>
    <p:sldId id="438" r:id="rId18"/>
    <p:sldId id="439" r:id="rId19"/>
    <p:sldId id="440" r:id="rId20"/>
    <p:sldId id="420" r:id="rId21"/>
    <p:sldId id="431" r:id="rId22"/>
    <p:sldId id="432" r:id="rId23"/>
    <p:sldId id="425" r:id="rId24"/>
    <p:sldId id="426" r:id="rId25"/>
    <p:sldId id="428" r:id="rId26"/>
    <p:sldId id="396" r:id="rId27"/>
    <p:sldId id="398" r:id="rId28"/>
    <p:sldId id="402" r:id="rId29"/>
    <p:sldId id="403" r:id="rId30"/>
    <p:sldId id="441" r:id="rId31"/>
    <p:sldId id="405" r:id="rId32"/>
    <p:sldId id="429" r:id="rId33"/>
    <p:sldId id="430" r:id="rId34"/>
    <p:sldId id="361" r:id="rId35"/>
  </p:sldIdLst>
  <p:sldSz cx="9144000" cy="5143500" type="screen16x9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9900"/>
    <a:srgbClr val="9999FF"/>
    <a:srgbClr val="CCCCFF"/>
    <a:srgbClr val="006600"/>
    <a:srgbClr val="CC99FF"/>
    <a:srgbClr val="A8246E"/>
    <a:srgbClr val="008000"/>
    <a:srgbClr val="5DFFA6"/>
    <a:srgbClr val="B2C7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5BE263C-DBD7-4A20-BB59-AAB30ACAA65A}" styleName="Средний стиль 3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93D81CF-94F2-401A-BA57-92F5A7B2D0C5}" styleName="Сред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1FECB4D8-DB02-4DC6-A0A2-4F2EBAE1DC90}" styleName="Средний стиль 1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294" autoAdjust="0"/>
    <p:restoredTop sz="96404" autoAdjust="0"/>
  </p:normalViewPr>
  <p:slideViewPr>
    <p:cSldViewPr>
      <p:cViewPr>
        <p:scale>
          <a:sx n="130" d="100"/>
          <a:sy n="130" d="100"/>
        </p:scale>
        <p:origin x="-1074" y="-516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1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621B19-1B40-4953-85E7-8D9DD03162C0}" type="datetimeFigureOut">
              <a:rPr lang="ru-RU" smtClean="0"/>
              <a:t>03.02.2026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431259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31259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C65139-3444-47E5-A735-A250A264BD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08481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6" y="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9" y="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03.02.2026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8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6" y="9430095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9" y="9430095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r>
              <a:rPr lang="ru-RU">
                <a:solidFill>
                  <a:srgbClr val="000000"/>
                </a:solidFill>
                <a:latin typeface="-apple-system"/>
              </a:rPr>
              <a:t>Хочу обратить особое внимание школьников, их родителей и педагогов: два успешно сданных экзамена дают право поступления только на профессии из утвержденного перечня. Если ребенок выбрал другую специальность или планирует учиться дальше в школе — нужно сдавать четыре экзамена! Если есть сомнения, куда идти после 9 класса — сдавайте 4 экзамена.</a:t>
            </a:r>
            <a:br>
              <a:rPr lang="ru-RU">
                <a:solidFill>
                  <a:srgbClr val="000000"/>
                </a:solidFill>
                <a:latin typeface="-apple-system"/>
              </a:rPr>
            </a:br>
            <a:endParaRPr lang="ru-RU">
              <a:solidFill>
                <a:srgbClr val="000000"/>
              </a:solidFill>
              <a:latin typeface="-apple-system"/>
            </a:endParaRPr>
          </a:p>
          <a:p>
            <a:pPr>
              <a:defRPr/>
            </a:pPr>
            <a:r>
              <a:rPr lang="ru-RU">
                <a:solidFill>
                  <a:srgbClr val="000000"/>
                </a:solidFill>
                <a:latin typeface="-apple-system"/>
              </a:rPr>
              <a:t>Упрощенный порядок поступления действует только для профессий из утвержденного перечня. Но школьники, успешно сдавшие 2 экзамена, гарантированно получат бюджетные места для подготовки по этим профессиям.</a:t>
            </a:r>
            <a:endParaRPr lang="ru-RU"/>
          </a:p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EC4EA19B-95A0-47CE-82C9-1294FF49269F}" type="slidenum">
              <a:rPr lang="ru-RU"/>
              <a:t>14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t>03.02.2026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t>03.02.2026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t>03.02.2026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t>03.02.2026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t>03.02.2026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t>03.02.2026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t>03.02.2026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t>03.02.2026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t>03.02.2026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t>03.02.2026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t>03.02.2026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t>03.02.2026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05245" y="1419622"/>
            <a:ext cx="8064896" cy="954071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lvl="0" algn="ctr" defTabSz="685749">
              <a:defRPr/>
            </a:pPr>
            <a:r>
              <a:rPr lang="ru-RU" sz="28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Государственная </a:t>
            </a:r>
            <a:endParaRPr lang="ru-RU" sz="2800" b="1" dirty="0" smtClean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lvl="0" algn="ctr" defTabSz="685749">
              <a:defRPr/>
            </a:pPr>
            <a:r>
              <a:rPr lang="ru-RU" sz="28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итоговая </a:t>
            </a:r>
            <a:r>
              <a:rPr lang="ru-RU" sz="28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аттестация – </a:t>
            </a:r>
            <a:r>
              <a:rPr lang="ru-RU" sz="28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202</a:t>
            </a:r>
            <a:r>
              <a:rPr lang="en-US" sz="28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6</a:t>
            </a:r>
            <a:r>
              <a:rPr lang="ru-RU" sz="28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</a:t>
            </a:r>
            <a:r>
              <a:rPr lang="ru-RU" sz="28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.</a:t>
            </a:r>
            <a:endParaRPr lang="ru-RU" sz="2500" b="1" dirty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31640" y="3021800"/>
            <a:ext cx="7056784" cy="17821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715765"/>
            <a:ext cx="2448272" cy="225021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139952" y="3633606"/>
            <a:ext cx="48245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i="1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Колчина </a:t>
            </a:r>
            <a:r>
              <a:rPr lang="ru-RU" i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Светлана </a:t>
            </a:r>
            <a:r>
              <a:rPr lang="ru-RU" i="1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Евгеньевна,</a:t>
            </a:r>
          </a:p>
          <a:p>
            <a:pPr>
              <a:spcAft>
                <a:spcPts val="0"/>
              </a:spcAft>
            </a:pPr>
            <a:r>
              <a:rPr lang="ru-RU" i="1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заместитель </a:t>
            </a:r>
            <a:r>
              <a:rPr lang="ru-RU" i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директора МБОУ «Школа №72»</a:t>
            </a:r>
            <a:endParaRPr lang="ru-RU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12184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10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957598" y="955923"/>
            <a:ext cx="784887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u="sng" dirty="0">
                <a:solidFill>
                  <a:schemeClr val="accent2">
                    <a:lumMod val="50000"/>
                  </a:schemeClr>
                </a:solidFill>
              </a:rPr>
              <a:t>Сроки информирования о результатах </a:t>
            </a:r>
            <a:endParaRPr lang="ru-RU" sz="2000" u="sng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r>
              <a:rPr lang="ru-RU" sz="2000" u="sng" dirty="0" smtClean="0">
                <a:solidFill>
                  <a:schemeClr val="accent2">
                    <a:lumMod val="50000"/>
                  </a:schemeClr>
                </a:solidFill>
              </a:rPr>
              <a:t>итогового </a:t>
            </a:r>
            <a:r>
              <a:rPr lang="ru-RU" sz="2000" u="sng" dirty="0">
                <a:solidFill>
                  <a:schemeClr val="accent2">
                    <a:lumMod val="50000"/>
                  </a:schemeClr>
                </a:solidFill>
              </a:rPr>
              <a:t>собеседования по русскому языку</a:t>
            </a:r>
          </a:p>
          <a:p>
            <a:endParaRPr lang="ru-RU" sz="2000" dirty="0" smtClean="0"/>
          </a:p>
          <a:p>
            <a:r>
              <a:rPr lang="ru-RU" sz="2000" dirty="0" smtClean="0">
                <a:solidFill>
                  <a:srgbClr val="C00000"/>
                </a:solidFill>
              </a:rPr>
              <a:t>ИС 11.02.2026 </a:t>
            </a:r>
            <a:r>
              <a:rPr lang="ru-RU" sz="2000" dirty="0">
                <a:solidFill>
                  <a:srgbClr val="C00000"/>
                </a:solidFill>
              </a:rPr>
              <a:t>– информирование до </a:t>
            </a:r>
            <a:r>
              <a:rPr lang="ru-RU" sz="2000" dirty="0" smtClean="0">
                <a:solidFill>
                  <a:srgbClr val="C00000"/>
                </a:solidFill>
              </a:rPr>
              <a:t>23.02.2026</a:t>
            </a:r>
          </a:p>
          <a:p>
            <a:endParaRPr lang="ru-RU" sz="2000" dirty="0">
              <a:solidFill>
                <a:srgbClr val="C00000"/>
              </a:solidFill>
            </a:endParaRPr>
          </a:p>
          <a:p>
            <a:r>
              <a:rPr lang="ru-RU" sz="2000" dirty="0">
                <a:solidFill>
                  <a:srgbClr val="C00000"/>
                </a:solidFill>
              </a:rPr>
              <a:t>ИС </a:t>
            </a:r>
            <a:r>
              <a:rPr lang="ru-RU" sz="2000" dirty="0" smtClean="0">
                <a:solidFill>
                  <a:srgbClr val="C00000"/>
                </a:solidFill>
              </a:rPr>
              <a:t>11.03.2026 </a:t>
            </a:r>
            <a:r>
              <a:rPr lang="ru-RU" sz="2000" dirty="0">
                <a:solidFill>
                  <a:srgbClr val="C00000"/>
                </a:solidFill>
              </a:rPr>
              <a:t>– информирование до </a:t>
            </a:r>
            <a:r>
              <a:rPr lang="ru-RU" sz="2000" dirty="0" smtClean="0">
                <a:solidFill>
                  <a:srgbClr val="C00000"/>
                </a:solidFill>
              </a:rPr>
              <a:t>23.03.2026</a:t>
            </a:r>
          </a:p>
          <a:p>
            <a:endParaRPr lang="ru-RU" sz="2000" dirty="0">
              <a:solidFill>
                <a:srgbClr val="C00000"/>
              </a:solidFill>
            </a:endParaRPr>
          </a:p>
          <a:p>
            <a:r>
              <a:rPr lang="ru-RU" sz="2000" dirty="0">
                <a:solidFill>
                  <a:srgbClr val="C00000"/>
                </a:solidFill>
              </a:rPr>
              <a:t>ИС </a:t>
            </a:r>
            <a:r>
              <a:rPr lang="ru-RU" sz="2000" dirty="0" smtClean="0">
                <a:solidFill>
                  <a:srgbClr val="C00000"/>
                </a:solidFill>
              </a:rPr>
              <a:t>20.04.2026 </a:t>
            </a:r>
            <a:r>
              <a:rPr lang="ru-RU" sz="2000" dirty="0">
                <a:solidFill>
                  <a:srgbClr val="C00000"/>
                </a:solidFill>
              </a:rPr>
              <a:t>– информирование до </a:t>
            </a:r>
            <a:r>
              <a:rPr lang="ru-RU" sz="2000" dirty="0" smtClean="0">
                <a:solidFill>
                  <a:srgbClr val="C00000"/>
                </a:solidFill>
              </a:rPr>
              <a:t>28.04.2026</a:t>
            </a:r>
            <a:endParaRPr lang="ru-RU" sz="2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64994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11</a:t>
            </a:fld>
            <a:endParaRPr lang="ru-RU"/>
          </a:p>
        </p:txBody>
      </p:sp>
      <p:pic>
        <p:nvPicPr>
          <p:cNvPr id="1027" name="Picture 3" descr="C:\Users\Учитель\Desktop\Снимок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099" y="389609"/>
            <a:ext cx="7704856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732240" y="1059582"/>
            <a:ext cx="144016" cy="72008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6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8599866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12</a:t>
            </a:fld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8513159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2461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>
                <a:solidFill>
                  <a:prstClr val="black">
                    <a:tint val="75000"/>
                  </a:prstClr>
                </a:solidFill>
              </a:rPr>
              <a:t>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TextBox 3"/>
          <p:cNvSpPr txBox="1"/>
          <p:nvPr/>
        </p:nvSpPr>
        <p:spPr bwMode="auto">
          <a:xfrm>
            <a:off x="737682" y="182544"/>
            <a:ext cx="77947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600" b="1" dirty="0">
                <a:solidFill>
                  <a:srgbClr val="17375E"/>
                </a:solidFill>
              </a:rPr>
              <a:t>Перечень колледжей /</a:t>
            </a:r>
            <a:r>
              <a:rPr lang="ru-RU" sz="1600" b="1" dirty="0" smtClean="0">
                <a:solidFill>
                  <a:srgbClr val="17375E"/>
                </a:solidFill>
              </a:rPr>
              <a:t>техникумов </a:t>
            </a:r>
            <a:r>
              <a:rPr lang="ru-RU" sz="1600" b="1" dirty="0" err="1" smtClean="0">
                <a:solidFill>
                  <a:srgbClr val="17375E"/>
                </a:solidFill>
              </a:rPr>
              <a:t>г.Казани</a:t>
            </a:r>
            <a:r>
              <a:rPr lang="ru-RU" sz="1600" b="1" dirty="0" smtClean="0">
                <a:solidFill>
                  <a:srgbClr val="17375E"/>
                </a:solidFill>
              </a:rPr>
              <a:t>, </a:t>
            </a:r>
            <a:r>
              <a:rPr lang="ru-RU" sz="1600" b="1" dirty="0">
                <a:solidFill>
                  <a:srgbClr val="17375E"/>
                </a:solidFill>
              </a:rPr>
              <a:t>участвующих в экспер</a:t>
            </a:r>
            <a:r>
              <a:rPr lang="ru-RU" sz="1600" b="1" dirty="0"/>
              <a:t>именте</a:t>
            </a:r>
            <a:endParaRPr sz="1600" dirty="0"/>
          </a:p>
        </p:txBody>
      </p:sp>
      <p:graphicFrame>
        <p:nvGraphicFramePr>
          <p:cNvPr id="431924390" name="Объект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90524141"/>
              </p:ext>
            </p:extLst>
          </p:nvPr>
        </p:nvGraphicFramePr>
        <p:xfrm>
          <a:off x="1259632" y="532528"/>
          <a:ext cx="6984776" cy="412002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9248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83736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9248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96243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282889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100" u="none" strike="noStrike" cap="none" spc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№ п/п</a:t>
                      </a:r>
                      <a:endParaRPr sz="1100" b="1" i="0" u="none" strike="noStrike" cap="none" spc="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200" u="none" strike="noStrike" cap="none" spc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Наименование ПОО</a:t>
                      </a:r>
                      <a:endParaRPr sz="1200" b="1" i="0" u="none" strike="noStrike" cap="none" spc="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100" u="none" strike="noStrike" cap="none" spc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№ п/п</a:t>
                      </a:r>
                      <a:endParaRPr sz="1100" b="1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200" u="none" strike="noStrike" cap="none" spc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Наименование ПОО</a:t>
                      </a:r>
                      <a:endParaRPr sz="1200" b="1" i="0" u="none" strike="noStrike" cap="none" spc="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60073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200" u="none" strike="noStrike" cap="none" spc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1</a:t>
                      </a:r>
                      <a:endParaRPr sz="12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400" u="none" strike="noStrike" cap="none" spc="0" dirty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Колледж малого бизнеса и предпринимательства</a:t>
                      </a:r>
                      <a:endParaRPr sz="1400" b="0" i="0" u="none" strike="noStrike" cap="none" spc="0" dirty="0">
                        <a:solidFill>
                          <a:srgbClr val="C00000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200" b="0" i="0" u="none" strike="noStrike" cap="none" spc="0" dirty="0" smtClean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7</a:t>
                      </a:r>
                      <a:endParaRPr sz="1200" b="0" i="0" u="none" strike="noStrike" cap="none" spc="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u="none" strike="noStrike" cap="none" spc="0" dirty="0" smtClean="0">
                          <a:solidFill>
                            <a:srgbClr val="C00000"/>
                          </a:solidFill>
                          <a:latin typeface="+mn-lt"/>
                          <a:cs typeface="Arial"/>
                        </a:rPr>
                        <a:t>Казанский автотранспортный техникум им. </a:t>
                      </a:r>
                      <a:r>
                        <a:rPr lang="ru-RU" sz="1400" u="none" strike="noStrike" cap="none" spc="0" dirty="0" err="1" smtClean="0">
                          <a:solidFill>
                            <a:srgbClr val="C00000"/>
                          </a:solidFill>
                          <a:latin typeface="+mn-lt"/>
                          <a:cs typeface="Arial"/>
                        </a:rPr>
                        <a:t>А.П.Обыденнова</a:t>
                      </a:r>
                      <a:endParaRPr lang="ru-RU" sz="1400" b="0" i="0" u="none" strike="noStrike" cap="none" spc="0" dirty="0" smtClean="0">
                        <a:solidFill>
                          <a:srgbClr val="C00000"/>
                        </a:solidFill>
                        <a:latin typeface="+mn-lt"/>
                        <a:cs typeface="Arial"/>
                      </a:endParaRPr>
                    </a:p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sz="1200" b="0" i="0" u="none" strike="noStrike" cap="none" spc="0" dirty="0">
                        <a:solidFill>
                          <a:srgbClr val="17375E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34345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200" u="none" strike="noStrike" cap="none" spc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2</a:t>
                      </a:r>
                      <a:endParaRPr sz="12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400" u="none" strike="noStrike" cap="none" spc="0" dirty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Казанский </a:t>
                      </a:r>
                      <a:r>
                        <a:rPr lang="ru-RU" sz="1400" u="none" strike="noStrike" cap="none" spc="0" dirty="0" err="1" smtClean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радиомеханический</a:t>
                      </a:r>
                      <a:r>
                        <a:rPr lang="ru-RU" sz="1400" u="none" strike="noStrike" cap="none" spc="0" dirty="0" smtClean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ru-RU" sz="1400" u="none" strike="noStrike" cap="none" spc="0" dirty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колледж</a:t>
                      </a:r>
                      <a:endParaRPr sz="1400" b="0" i="0" u="none" strike="noStrike" cap="none" spc="0" dirty="0">
                        <a:solidFill>
                          <a:srgbClr val="C00000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200" b="0" i="0" u="none" strike="noStrike" cap="none" spc="0" dirty="0" smtClean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8</a:t>
                      </a:r>
                      <a:endParaRPr sz="1200" b="0" i="0" u="none" strike="noStrike" cap="none" spc="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219079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400" u="none" strike="noStrike" cap="none" spc="0" dirty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Казанский нефтехимический колледж им. В.П. Лушникова</a:t>
                      </a:r>
                      <a:endParaRPr sz="1400" b="0" i="0" u="none" strike="noStrike" cap="none" spc="0" dirty="0">
                        <a:solidFill>
                          <a:srgbClr val="C00000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34345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200" u="none" strike="noStrike" cap="none" spc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3</a:t>
                      </a:r>
                      <a:endParaRPr sz="12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400" u="none" strike="noStrike" cap="none" spc="0" dirty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Казанский строительный </a:t>
                      </a:r>
                      <a:r>
                        <a:rPr lang="ru-RU" sz="1400" u="none" strike="noStrike" cap="none" spc="0" dirty="0" smtClean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колледж</a:t>
                      </a:r>
                      <a:endParaRPr sz="1400" b="0" i="0" u="none" strike="noStrike" cap="none" spc="0" dirty="0">
                        <a:solidFill>
                          <a:srgbClr val="C00000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200" u="none" strike="noStrike" cap="none" spc="0" dirty="0" smtClean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9</a:t>
                      </a:r>
                      <a:endParaRPr sz="1200" b="0" i="0" u="none" strike="noStrike" cap="none" spc="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219079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400" u="none" strike="noStrike" cap="none" spc="0" dirty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Казанский колледж технологии и дизайна"</a:t>
                      </a:r>
                      <a:endParaRPr sz="1400" b="0" i="0" u="none" strike="noStrike" cap="none" spc="0" dirty="0">
                        <a:solidFill>
                          <a:srgbClr val="C00000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78691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200" u="none" strike="noStrike" cap="none" spc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4</a:t>
                      </a:r>
                      <a:endParaRPr sz="12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400" u="none" strike="noStrike" cap="none" spc="0" dirty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Казанский торгово-экономический техникум</a:t>
                      </a:r>
                      <a:endParaRPr sz="1400" b="0" i="0" u="none" strike="noStrike" cap="none" spc="0" dirty="0">
                        <a:solidFill>
                          <a:srgbClr val="C00000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9079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200" u="none" strike="noStrike" cap="none" spc="0" dirty="0" smtClean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10</a:t>
                      </a:r>
                      <a:endParaRPr sz="1200" b="0" i="0" u="none" strike="noStrike" cap="none" spc="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21907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u="none" strike="noStrike" cap="none" spc="0" dirty="0" smtClean="0">
                          <a:solidFill>
                            <a:srgbClr val="C00000"/>
                          </a:solidFill>
                          <a:latin typeface="+mn-lt"/>
                          <a:cs typeface="Arial"/>
                        </a:rPr>
                        <a:t>Казанский колледж строительства, архитектуры и городского хозяйства</a:t>
                      </a:r>
                      <a:endParaRPr sz="1200" b="0" i="0" u="none" strike="noStrike" cap="none" spc="0" dirty="0">
                        <a:solidFill>
                          <a:srgbClr val="17375E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34345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200" u="none" strike="noStrike" cap="none" spc="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5</a:t>
                      </a:r>
                      <a:endParaRPr sz="1200" b="0" i="0" u="none" strike="noStrike" cap="none" spc="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400" u="none" strike="noStrike" cap="none" spc="0" dirty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Казанский энергетический колледж</a:t>
                      </a:r>
                      <a:endParaRPr sz="1400" b="0" i="0" u="none" strike="noStrike" cap="none" spc="0" dirty="0">
                        <a:solidFill>
                          <a:srgbClr val="C00000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9079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200" u="none" strike="noStrike" cap="none" spc="0" dirty="0" smtClean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11</a:t>
                      </a:r>
                      <a:endParaRPr sz="1200" b="0" i="0" u="none" strike="noStrike" cap="none" spc="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219079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400" u="none" strike="noStrike" cap="none" spc="0" dirty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Казанский политехнический колледж</a:t>
                      </a:r>
                      <a:endParaRPr sz="1400" b="0" i="0" u="none" strike="noStrike" cap="none" spc="0" dirty="0">
                        <a:solidFill>
                          <a:srgbClr val="C00000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754370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200" u="none" strike="noStrike" cap="none" spc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6</a:t>
                      </a:r>
                      <a:endParaRPr sz="12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400" u="none" strike="noStrike" cap="none" spc="0" dirty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Международный колледж сервиса</a:t>
                      </a:r>
                      <a:endParaRPr sz="1400" b="0" i="0" u="none" strike="noStrike" cap="none" spc="0" dirty="0">
                        <a:solidFill>
                          <a:srgbClr val="C00000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9079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200" u="none" strike="noStrike" cap="none" spc="0" dirty="0" smtClean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12</a:t>
                      </a:r>
                      <a:endParaRPr sz="1200" b="0" i="0" u="none" strike="noStrike" cap="none" spc="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400" u="none" strike="noStrike" cap="none" spc="0" dirty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Казанский авиационно-технический колледж имени П.В. Дементьева</a:t>
                      </a:r>
                      <a:endParaRPr sz="1400" b="0" i="0" u="none" strike="noStrike" cap="none" spc="0" dirty="0">
                        <a:solidFill>
                          <a:srgbClr val="C00000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63140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 bwMode="auto">
          <a:xfrm>
            <a:off x="682061" y="114851"/>
            <a:ext cx="8186396" cy="3432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ru-RU" sz="1650" b="1">
                <a:solidFill>
                  <a:srgbClr val="17375E"/>
                </a:solidFill>
              </a:rPr>
              <a:t>Перечень профессий и специальностей, определенных для экспериме</a:t>
            </a:r>
            <a:r>
              <a:rPr lang="ru-RU" sz="1650" b="1"/>
              <a:t>нта</a:t>
            </a:r>
            <a:endParaRPr sz="1650"/>
          </a:p>
        </p:txBody>
      </p:sp>
      <p:graphicFrame>
        <p:nvGraphicFramePr>
          <p:cNvPr id="968839810" name="Таблица 96883980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09503292"/>
              </p:ext>
            </p:extLst>
          </p:nvPr>
        </p:nvGraphicFramePr>
        <p:xfrm>
          <a:off x="827583" y="458107"/>
          <a:ext cx="8040873" cy="441441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6085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47133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9887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80981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53518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800" b="1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№ п/п</a:t>
                      </a:r>
                      <a:endParaRPr dirty="0"/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000" b="1" dirty="0" err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Наименование</a:t>
                      </a:r>
                      <a:r>
                        <a:rPr sz="1000" b="1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 err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профессии</a:t>
                      </a:r>
                      <a:r>
                        <a:rPr sz="1000" b="1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/</a:t>
                      </a:r>
                      <a:r>
                        <a:rPr sz="1000" b="1" dirty="0" err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специальности</a:t>
                      </a:r>
                      <a:endParaRPr sz="1000" b="1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800" b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№ п/п</a:t>
                      </a:r>
                      <a:endParaRPr/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000" b="1" dirty="0" err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Наименование</a:t>
                      </a:r>
                      <a:r>
                        <a:rPr sz="1000" b="1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 err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профессии</a:t>
                      </a:r>
                      <a:r>
                        <a:rPr sz="1000" b="1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/</a:t>
                      </a:r>
                      <a:r>
                        <a:rPr sz="1000" b="1" dirty="0" err="1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специальности</a:t>
                      </a:r>
                      <a:endParaRPr sz="1000" b="1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03045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70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1</a:t>
                      </a:r>
                      <a:endParaRPr/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 dirty="0">
                          <a:latin typeface="Arial"/>
                          <a:cs typeface="Arial"/>
                        </a:rPr>
                        <a:t>Повар, кондитер</a:t>
                      </a:r>
                      <a:endParaRPr sz="700" b="0" i="0" u="none" strike="noStrike" cap="none" spc="0" dirty="0">
                        <a:solidFill>
                          <a:schemeClr val="dk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21</a:t>
                      </a:r>
                      <a:endParaRPr sz="7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latin typeface="Arial"/>
                          <a:cs typeface="Arial"/>
                        </a:rPr>
                        <a:t>Мастер отделочных строительных и декоративных работ</a:t>
                      </a:r>
                      <a:endParaRPr sz="700" b="0" i="0" u="none" strike="noStrike" cap="none" spc="0">
                        <a:solidFill>
                          <a:schemeClr val="dk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03045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70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2</a:t>
                      </a:r>
                      <a:endParaRPr/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 dirty="0">
                          <a:latin typeface="Arial"/>
                          <a:cs typeface="Arial"/>
                        </a:rPr>
                        <a:t>Эксплуатация и ремонт с/х техники и оборудования</a:t>
                      </a:r>
                      <a:endParaRPr sz="700" b="0" i="0" u="none" strike="noStrike" cap="none" spc="0" dirty="0">
                        <a:solidFill>
                          <a:schemeClr val="dk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22</a:t>
                      </a:r>
                      <a:endParaRPr sz="7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latin typeface="Arial"/>
                          <a:cs typeface="Arial"/>
                        </a:rPr>
                        <a:t>Машинист технологических насосов и компрессоров</a:t>
                      </a:r>
                      <a:endParaRPr sz="700" b="0" i="0" u="none" strike="noStrike" cap="none" spc="0">
                        <a:solidFill>
                          <a:schemeClr val="dk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3045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70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3</a:t>
                      </a:r>
                      <a:endParaRPr/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 dirty="0">
                          <a:latin typeface="Arial"/>
                          <a:cs typeface="Arial"/>
                        </a:rPr>
                        <a:t>Сварщик (ручной и частично механизированной сварки (</a:t>
                      </a:r>
                      <a:r>
                        <a:rPr lang="ru-RU" sz="700" u="none" strike="noStrike" cap="none" spc="0" dirty="0" err="1">
                          <a:latin typeface="Arial"/>
                          <a:cs typeface="Arial"/>
                        </a:rPr>
                        <a:t>наплывки</a:t>
                      </a:r>
                      <a:r>
                        <a:rPr lang="ru-RU" sz="700" u="none" strike="noStrike" cap="none" spc="0" dirty="0">
                          <a:latin typeface="Arial"/>
                          <a:cs typeface="Arial"/>
                        </a:rPr>
                        <a:t>)</a:t>
                      </a:r>
                      <a:endParaRPr sz="700" b="0" i="0" u="none" strike="noStrike" cap="none" spc="0" dirty="0">
                        <a:solidFill>
                          <a:schemeClr val="dk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23</a:t>
                      </a:r>
                      <a:endParaRPr sz="7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latin typeface="Arial"/>
                          <a:cs typeface="Arial"/>
                        </a:rPr>
                        <a:t>Мастер по изготовлению швейных изделий</a:t>
                      </a:r>
                      <a:endParaRPr sz="700" b="0" i="0" u="none" strike="noStrike" cap="none" spc="0">
                        <a:solidFill>
                          <a:schemeClr val="dk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03045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70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4</a:t>
                      </a:r>
                      <a:endParaRPr/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 dirty="0">
                          <a:latin typeface="Arial"/>
                          <a:cs typeface="Arial"/>
                        </a:rPr>
                        <a:t>Оператор-наладчик металлообрабатывающих станков</a:t>
                      </a:r>
                      <a:endParaRPr sz="700" b="0" i="0" u="none" strike="noStrike" cap="none" spc="0" dirty="0">
                        <a:solidFill>
                          <a:schemeClr val="dk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24</a:t>
                      </a:r>
                      <a:endParaRPr sz="7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latin typeface="Arial"/>
                          <a:cs typeface="Arial"/>
                        </a:rPr>
                        <a:t>Мастер столярно-плотничных, паркетных и стекольных работ</a:t>
                      </a:r>
                      <a:endParaRPr sz="700" b="0" i="0" u="none" strike="noStrike" cap="none" spc="0">
                        <a:solidFill>
                          <a:schemeClr val="dk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03045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70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5</a:t>
                      </a:r>
                      <a:endParaRPr/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 dirty="0">
                          <a:latin typeface="Arial"/>
                          <a:cs typeface="Arial"/>
                        </a:rPr>
                        <a:t>Поварское и кондитерское дело</a:t>
                      </a:r>
                      <a:endParaRPr sz="700" b="0" i="0" u="none" strike="noStrike" cap="none" spc="0" dirty="0">
                        <a:solidFill>
                          <a:schemeClr val="dk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25</a:t>
                      </a:r>
                      <a:endParaRPr sz="7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latin typeface="Arial"/>
                          <a:cs typeface="Arial"/>
                        </a:rPr>
                        <a:t>Электромонтажник электрических сетей и электрооборудования</a:t>
                      </a:r>
                      <a:endParaRPr sz="700" b="0" i="0" u="none" strike="noStrike" cap="none" spc="0">
                        <a:solidFill>
                          <a:schemeClr val="dk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03045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70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6</a:t>
                      </a:r>
                      <a:endParaRPr/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 dirty="0">
                          <a:latin typeface="Arial"/>
                          <a:cs typeface="Arial"/>
                        </a:rPr>
                        <a:t>Техническое обслуживание и ремонт автотранспортных средств</a:t>
                      </a:r>
                      <a:endParaRPr sz="700" b="0" i="0" u="none" strike="noStrike" cap="none" spc="0" dirty="0">
                        <a:solidFill>
                          <a:schemeClr val="dk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26</a:t>
                      </a:r>
                      <a:endParaRPr sz="7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latin typeface="Arial"/>
                          <a:cs typeface="Arial"/>
                        </a:rPr>
                        <a:t>Мастер по ремонту и обслуживанию электрооборудования в с/х</a:t>
                      </a:r>
                      <a:endParaRPr sz="700" b="0" i="0" u="none" strike="noStrike" cap="none" spc="0">
                        <a:solidFill>
                          <a:schemeClr val="dk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03045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70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7</a:t>
                      </a:r>
                      <a:endParaRPr/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 dirty="0">
                          <a:latin typeface="Arial"/>
                          <a:cs typeface="Arial"/>
                        </a:rPr>
                        <a:t>Мастер по ремонту и обслуживанию автомобилей</a:t>
                      </a:r>
                      <a:endParaRPr sz="700" b="0" i="0" u="none" strike="noStrike" cap="none" spc="0" dirty="0">
                        <a:solidFill>
                          <a:schemeClr val="dk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  <a:bevel/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27</a:t>
                      </a:r>
                      <a:endParaRPr sz="7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  <a:bevel/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latin typeface="Arial"/>
                          <a:cs typeface="Arial"/>
                        </a:rPr>
                        <a:t>Мастер по ремонту и обслуживанию инженерных систем ЖКХ</a:t>
                      </a:r>
                      <a:endParaRPr sz="700" b="0" i="0" u="none" strike="noStrike" cap="none" spc="0">
                        <a:solidFill>
                          <a:schemeClr val="dk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03045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70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8</a:t>
                      </a:r>
                      <a:endParaRPr/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 dirty="0">
                          <a:latin typeface="Arial"/>
                          <a:cs typeface="Arial"/>
                        </a:rPr>
                        <a:t>Электромонтер по ремонту и обслуживанию электрооборудования </a:t>
                      </a:r>
                      <a:endParaRPr sz="700" b="0" i="0" u="none" strike="noStrike" cap="none" spc="0" dirty="0">
                        <a:solidFill>
                          <a:schemeClr val="dk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28</a:t>
                      </a:r>
                      <a:endParaRPr sz="7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 dirty="0">
                          <a:latin typeface="Arial"/>
                          <a:cs typeface="Arial"/>
                        </a:rPr>
                        <a:t>Оператор информационных систем и ресурсов</a:t>
                      </a:r>
                      <a:endParaRPr sz="700" b="0" i="0" u="none" strike="noStrike" cap="none" spc="0" dirty="0">
                        <a:solidFill>
                          <a:schemeClr val="dk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  <a:round/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03045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70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9</a:t>
                      </a:r>
                      <a:endParaRPr/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 dirty="0">
                          <a:latin typeface="Arial"/>
                          <a:cs typeface="Arial"/>
                        </a:rPr>
                        <a:t>Аппаратчик-оператор производства химических соединений</a:t>
                      </a:r>
                      <a:endParaRPr sz="700" b="0" i="0" u="none" strike="noStrike" cap="none" spc="0" dirty="0">
                        <a:solidFill>
                          <a:schemeClr val="dk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29</a:t>
                      </a:r>
                      <a:endParaRPr sz="7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latin typeface="Arial"/>
                          <a:cs typeface="Arial"/>
                        </a:rPr>
                        <a:t>Монтажник радиоэлектронной аппаратуры и приборов</a:t>
                      </a:r>
                      <a:endParaRPr sz="700" b="0" i="0" u="none" strike="noStrike" cap="none" spc="0">
                        <a:solidFill>
                          <a:schemeClr val="dk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03045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70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10</a:t>
                      </a:r>
                      <a:endParaRPr/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 dirty="0">
                          <a:latin typeface="Arial"/>
                          <a:cs typeface="Arial"/>
                        </a:rPr>
                        <a:t>Мастер слесарных работ</a:t>
                      </a:r>
                      <a:endParaRPr sz="700" b="0" i="0" u="none" strike="noStrike" cap="none" spc="0" dirty="0">
                        <a:solidFill>
                          <a:schemeClr val="dk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  <a:bevel/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30</a:t>
                      </a:r>
                      <a:endParaRPr sz="7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bevel/>
                      <a:headEnd type="none" w="med" len="med"/>
                      <a:tailEnd type="none" w="med" len="med"/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latin typeface="Arial"/>
                          <a:cs typeface="Arial"/>
                        </a:rPr>
                        <a:t>Лаборант по физико-механическим испытаниям</a:t>
                      </a:r>
                      <a:endParaRPr sz="700" b="0" i="0" u="none" strike="noStrike" cap="none" spc="0">
                        <a:solidFill>
                          <a:schemeClr val="dk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03045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70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11</a:t>
                      </a:r>
                      <a:endParaRPr/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 dirty="0">
                          <a:latin typeface="Arial"/>
                          <a:cs typeface="Arial"/>
                        </a:rPr>
                        <a:t>Помощник машиниста (по видам подвижного состава ж/д транспорта)</a:t>
                      </a:r>
                      <a:endParaRPr sz="700" b="0" i="0" u="none" strike="noStrike" cap="none" spc="0" dirty="0">
                        <a:solidFill>
                          <a:schemeClr val="dk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31</a:t>
                      </a:r>
                      <a:endParaRPr sz="7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latin typeface="Arial"/>
                          <a:cs typeface="Arial"/>
                        </a:rPr>
                        <a:t>Оператор нефтепереработки</a:t>
                      </a:r>
                      <a:endParaRPr sz="700" b="0" i="0" u="none" strike="noStrike" cap="none" spc="0">
                        <a:solidFill>
                          <a:schemeClr val="dk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03045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70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12</a:t>
                      </a:r>
                      <a:endParaRPr/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 dirty="0">
                          <a:latin typeface="Arial"/>
                          <a:cs typeface="Arial"/>
                        </a:rPr>
                        <a:t>Мастер сельскохозяйственного производства</a:t>
                      </a:r>
                      <a:endParaRPr sz="700" b="0" i="0" u="none" strike="noStrike" cap="none" spc="0" dirty="0">
                        <a:solidFill>
                          <a:schemeClr val="dk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32</a:t>
                      </a:r>
                      <a:endParaRPr sz="7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latin typeface="Arial"/>
                          <a:cs typeface="Arial"/>
                        </a:rPr>
                        <a:t>Аппаратчик-оператор производства продуктов питания из растительного сырья</a:t>
                      </a:r>
                      <a:endParaRPr sz="700" b="0" i="0" u="none" strike="noStrike" cap="none" spc="0">
                        <a:solidFill>
                          <a:schemeClr val="dk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03045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70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13</a:t>
                      </a:r>
                      <a:endParaRPr/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 dirty="0">
                          <a:latin typeface="Arial"/>
                          <a:cs typeface="Arial"/>
                        </a:rPr>
                        <a:t>Мастер общестроительных работ</a:t>
                      </a:r>
                      <a:endParaRPr sz="700" b="0" i="0" u="none" strike="noStrike" cap="none" spc="0" dirty="0">
                        <a:solidFill>
                          <a:schemeClr val="dk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33</a:t>
                      </a:r>
                      <a:endParaRPr sz="7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latin typeface="Arial"/>
                          <a:cs typeface="Arial"/>
                        </a:rPr>
                        <a:t>Машинист на буровых установках</a:t>
                      </a:r>
                      <a:endParaRPr sz="700" b="0" i="0" u="none" strike="noStrike" cap="none" spc="0">
                        <a:solidFill>
                          <a:schemeClr val="dk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203045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70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14</a:t>
                      </a:r>
                      <a:endParaRPr/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 dirty="0">
                          <a:latin typeface="Arial"/>
                          <a:cs typeface="Arial"/>
                        </a:rPr>
                        <a:t>Машинист дорожных и строительных машин</a:t>
                      </a:r>
                      <a:endParaRPr sz="700" b="0" i="0" u="none" strike="noStrike" cap="none" spc="0" dirty="0">
                        <a:solidFill>
                          <a:schemeClr val="dk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34</a:t>
                      </a:r>
                      <a:endParaRPr sz="7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latin typeface="Arial"/>
                          <a:cs typeface="Arial"/>
                        </a:rPr>
                        <a:t>Слесарь по обслуживанию и ремонту подвижного состава</a:t>
                      </a:r>
                      <a:endParaRPr sz="700" b="0" i="0" u="none" strike="noStrike" cap="none" spc="0">
                        <a:solidFill>
                          <a:schemeClr val="dk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203045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70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15</a:t>
                      </a:r>
                      <a:endParaRPr/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 dirty="0">
                          <a:latin typeface="Arial"/>
                          <a:cs typeface="Arial"/>
                        </a:rPr>
                        <a:t>Слесарь-наладчик контрольно-измерительных приборов и автоматики</a:t>
                      </a:r>
                      <a:endParaRPr sz="700" b="0" i="0" u="none" strike="noStrike" cap="none" spc="0" dirty="0">
                        <a:solidFill>
                          <a:schemeClr val="dk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35</a:t>
                      </a:r>
                      <a:endParaRPr sz="7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latin typeface="Arial"/>
                          <a:cs typeface="Arial"/>
                        </a:rPr>
                        <a:t>Садово-парковое и ландшафтное строительство</a:t>
                      </a:r>
                      <a:endParaRPr sz="700" b="0" i="0" u="none" strike="noStrike" cap="none" spc="0">
                        <a:solidFill>
                          <a:schemeClr val="dk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203045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70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16</a:t>
                      </a:r>
                      <a:endParaRPr/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 dirty="0">
                          <a:latin typeface="Arial"/>
                          <a:cs typeface="Arial"/>
                        </a:rPr>
                        <a:t>Ветеринария</a:t>
                      </a:r>
                      <a:endParaRPr sz="700" b="0" i="0" u="none" strike="noStrike" cap="none" spc="0" dirty="0">
                        <a:solidFill>
                          <a:schemeClr val="dk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36</a:t>
                      </a:r>
                      <a:endParaRPr sz="7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latin typeface="Arial"/>
                          <a:cs typeface="Arial"/>
                        </a:rPr>
                        <a:t>Графический дизайнер</a:t>
                      </a:r>
                      <a:endParaRPr sz="700" b="0" i="0" u="none" strike="noStrike" cap="none" spc="0">
                        <a:solidFill>
                          <a:schemeClr val="dk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203045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70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17</a:t>
                      </a:r>
                      <a:endParaRPr/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 dirty="0">
                          <a:latin typeface="Arial"/>
                          <a:cs typeface="Arial"/>
                        </a:rPr>
                        <a:t>Слесарь-сборщик авиационной техники</a:t>
                      </a:r>
                      <a:endParaRPr sz="700" b="0" i="0" u="none" strike="noStrike" cap="none" spc="0" dirty="0">
                        <a:solidFill>
                          <a:schemeClr val="dk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37</a:t>
                      </a:r>
                      <a:endParaRPr sz="7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latin typeface="Arial"/>
                          <a:cs typeface="Arial"/>
                        </a:rPr>
                        <a:t>Аппаратчик-оператор производства продуктов питания животного происхождения</a:t>
                      </a:r>
                      <a:endParaRPr sz="700" b="0" i="0" u="none" strike="noStrike" cap="none" spc="0">
                        <a:solidFill>
                          <a:schemeClr val="dk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203045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18</a:t>
                      </a:r>
                      <a:endParaRPr sz="7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 dirty="0">
                          <a:latin typeface="Arial"/>
                          <a:cs typeface="Arial"/>
                        </a:rPr>
                        <a:t>Лаборант по контролю качества сырья, реактивов(по отраслям)</a:t>
                      </a:r>
                      <a:endParaRPr sz="700" b="0" i="0" u="none" strike="noStrike" cap="none" spc="0" dirty="0">
                        <a:solidFill>
                          <a:schemeClr val="dk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38</a:t>
                      </a:r>
                      <a:endParaRPr sz="7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latin typeface="Arial"/>
                          <a:cs typeface="Arial"/>
                        </a:rPr>
                        <a:t>Фермер</a:t>
                      </a:r>
                      <a:endParaRPr sz="700" b="0" i="0" u="none" strike="noStrike" cap="none" spc="0">
                        <a:solidFill>
                          <a:schemeClr val="dk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203045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19</a:t>
                      </a:r>
                      <a:endParaRPr sz="7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 dirty="0">
                          <a:latin typeface="Arial"/>
                          <a:cs typeface="Arial"/>
                        </a:rPr>
                        <a:t>Электротехнические системы в агропромышленном комплексе (АПК)</a:t>
                      </a:r>
                      <a:endParaRPr sz="700" b="0" i="0" u="none" strike="noStrike" cap="none" spc="0" dirty="0">
                        <a:solidFill>
                          <a:schemeClr val="dk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39</a:t>
                      </a:r>
                      <a:endParaRPr sz="7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latin typeface="Arial"/>
                          <a:cs typeface="Arial"/>
                        </a:rPr>
                        <a:t>Агрономия</a:t>
                      </a:r>
                      <a:endParaRPr sz="700" b="0" i="0" u="none" strike="noStrike" cap="none" spc="0">
                        <a:solidFill>
                          <a:schemeClr val="dk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203045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20</a:t>
                      </a:r>
                      <a:endParaRPr sz="7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 dirty="0">
                          <a:latin typeface="Arial"/>
                          <a:cs typeface="Arial"/>
                        </a:rPr>
                        <a:t>Контролер качества в машиностроении</a:t>
                      </a:r>
                      <a:endParaRPr sz="700" b="0" i="0" u="none" strike="noStrike" cap="none" spc="0" dirty="0">
                        <a:solidFill>
                          <a:schemeClr val="dk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40</a:t>
                      </a:r>
                      <a:endParaRPr sz="700" b="0" i="0" u="none" strike="noStrike" cap="none" spc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700" u="none" strike="noStrike" cap="none" spc="0" dirty="0">
                          <a:latin typeface="Arial"/>
                          <a:cs typeface="Arial"/>
                        </a:rPr>
                        <a:t>Мастер флористического сервиса</a:t>
                      </a:r>
                      <a:endParaRPr lang="ru-RU" sz="700" b="0" i="0" u="none" strike="noStrike" cap="none" spc="0" dirty="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>
                    <a:lnL w="6350" algn="ctr">
                      <a:solidFill>
                        <a:schemeClr val="accent1">
                          <a:lumMod val="50000"/>
                        </a:schemeClr>
                      </a:solidFill>
                    </a:lnL>
                    <a:lnR w="6350" algn="ctr">
                      <a:solidFill>
                        <a:schemeClr val="accent1">
                          <a:lumMod val="50000"/>
                        </a:schemeClr>
                      </a:solidFill>
                    </a:lnR>
                    <a:lnT w="6350" algn="ctr">
                      <a:solidFill>
                        <a:schemeClr val="accent1">
                          <a:lumMod val="50000"/>
                        </a:schemeClr>
                      </a:solidFill>
                    </a:lnT>
                    <a:lnB w="6350" algn="ctr">
                      <a:solidFill>
                        <a:schemeClr val="accent1">
                          <a:lumMod val="50000"/>
                        </a:schemeClr>
                      </a:solidFill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1223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15</a:t>
            </a:fld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2318597"/>
              </p:ext>
            </p:extLst>
          </p:nvPr>
        </p:nvGraphicFramePr>
        <p:xfrm>
          <a:off x="755576" y="195486"/>
          <a:ext cx="3888432" cy="4608506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1656184"/>
                <a:gridCol w="2232248"/>
              </a:tblGrid>
              <a:tr h="329179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ГАПОУ "Колледж малого бизнеса и предпринимательства"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1" marR="3221" marT="32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Повар, кондитер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1" marR="3221" marT="32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29179">
                <a:tc rowSpan="3"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ГАПОУ "Казанский </a:t>
                      </a:r>
                      <a:r>
                        <a:rPr lang="ru-RU" sz="800" u="none" strike="noStrike" dirty="0" err="1">
                          <a:effectLst/>
                        </a:rPr>
                        <a:t>радиомеханческий</a:t>
                      </a:r>
                      <a:r>
                        <a:rPr lang="ru-RU" sz="800" u="none" strike="noStrike" dirty="0">
                          <a:effectLst/>
                        </a:rPr>
                        <a:t> колледж"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1" marR="3221" marT="32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Монтажник радиоэлектронной аппаратуры и приборов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1" marR="3221" marT="32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29179">
                <a:tc vMerge="1">
                  <a:txBody>
                    <a:bodyPr/>
                    <a:lstStyle/>
                    <a:p>
                      <a:pPr algn="l" fontAlgn="ctr"/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1" marR="3221" marT="32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Мастер слесарных работ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1" marR="3221" marT="32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29179">
                <a:tc vMerge="1">
                  <a:txBody>
                    <a:bodyPr/>
                    <a:lstStyle/>
                    <a:p>
                      <a:pPr algn="l" fontAlgn="ctr"/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1" marR="3221" marT="32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Оператор-наладчик металлообрабатывающих станков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1" marR="3221" marT="32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29179">
                <a:tc rowSpan="5"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ГАПОУ "Казанский строительный колледж"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1" marR="3221" marT="32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Мастер столярно-плотничных, паркетных и стекольных работ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1" marR="3221" marT="32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29179">
                <a:tc vMerge="1">
                  <a:txBody>
                    <a:bodyPr/>
                    <a:lstStyle/>
                    <a:p>
                      <a:pPr algn="l" fontAlgn="ctr"/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1" marR="3221" marT="32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Мастер общестроительных работ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1" marR="3221" marT="32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29179">
                <a:tc vMerge="1">
                  <a:txBody>
                    <a:bodyPr/>
                    <a:lstStyle/>
                    <a:p>
                      <a:pPr algn="l" fontAlgn="ctr"/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1" marR="3221" marT="32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Мастер отделочных строительных и декоративных работ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1" marR="3221" marT="32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29179">
                <a:tc vMerge="1">
                  <a:txBody>
                    <a:bodyPr/>
                    <a:lstStyle/>
                    <a:p>
                      <a:pPr algn="l" fontAlgn="ctr"/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1" marR="3221" marT="32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Сварщик (ручной и частично механизированной сварки (наплавки)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1" marR="3221" marT="32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29179">
                <a:tc vMerge="1">
                  <a:txBody>
                    <a:bodyPr/>
                    <a:lstStyle/>
                    <a:p>
                      <a:pPr algn="l" fontAlgn="ctr"/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1" marR="3221" marT="32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Садово-парковое и ландшафтное строительство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1" marR="3221" marT="32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29179">
                <a:tc rowSpan="2"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ГАПОУ "Казанский торгово-экономический техникум"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1" marR="3221" marT="32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Повар, кондитер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1" marR="3221" marT="32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29179">
                <a:tc vMerge="1">
                  <a:txBody>
                    <a:bodyPr/>
                    <a:lstStyle/>
                    <a:p>
                      <a:pPr algn="l" fontAlgn="ctr"/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1" marR="3221" marT="32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Мастер флористического сервиса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1" marR="3221" marT="32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29179">
                <a:tc rowSpan="2"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ГАПОУ "Казанский энергетический колледж"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1" marR="3221" marT="32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Электрические станции, сети, их релейная защита и автоматизация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1" marR="3221" marT="32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29179">
                <a:tc vMerge="1">
                  <a:txBody>
                    <a:bodyPr/>
                    <a:lstStyle/>
                    <a:p>
                      <a:pPr algn="l" fontAlgn="ctr"/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1" marR="3221" marT="32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Электромонтер по ремонту и обслуживанию электрооборудования (по отраслям)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1" marR="3221" marT="32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29179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ГАПОУ "Международный колледж сервиса"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1" marR="3221" marT="32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Повар, кондитер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1" marR="3221" marT="32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5360719"/>
              </p:ext>
            </p:extLst>
          </p:nvPr>
        </p:nvGraphicFramePr>
        <p:xfrm>
          <a:off x="4788024" y="195486"/>
          <a:ext cx="4176464" cy="490279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94650"/>
                <a:gridCol w="2581814"/>
              </a:tblGrid>
              <a:tr h="230426">
                <a:tc rowSpan="3"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ГАПОУ "Казанский автотранспортный техникум им. </a:t>
                      </a:r>
                      <a:r>
                        <a:rPr lang="ru-RU" sz="800" u="none" strike="noStrike" dirty="0" err="1">
                          <a:effectLst/>
                        </a:rPr>
                        <a:t>А.П.Обыденнова</a:t>
                      </a:r>
                      <a:r>
                        <a:rPr lang="ru-RU" sz="800" u="none" strike="noStrike" dirty="0">
                          <a:effectLst/>
                        </a:rPr>
                        <a:t>"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55" marR="2255" marT="22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Машинист дорожных и строительных машин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55" marR="2255" marT="22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0426">
                <a:tc vMerge="1">
                  <a:txBody>
                    <a:bodyPr/>
                    <a:lstStyle/>
                    <a:p>
                      <a:pPr algn="l" fontAlgn="ctr"/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55" marR="2255" marT="225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Помощник машиниста (по видам подвижного состава железнодорожного транспорта)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55" marR="2255" marT="22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0426">
                <a:tc vMerge="1">
                  <a:txBody>
                    <a:bodyPr/>
                    <a:lstStyle/>
                    <a:p>
                      <a:pPr algn="l" fontAlgn="ctr"/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55" marR="2255" marT="225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Мастер по ремонту и обслуживанию автомобилей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55" marR="2255" marT="22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0426">
                <a:tc rowSpan="3"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ГАПОУ "Казанский нефтехимический колледж им. В.П. Лушникова"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55" marR="2255" marT="22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Машинист технологических насосов и компрессоров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55" marR="2255" marT="22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0426">
                <a:tc vMerge="1">
                  <a:txBody>
                    <a:bodyPr/>
                    <a:lstStyle/>
                    <a:p>
                      <a:pPr algn="l" fontAlgn="ctr"/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55" marR="2255" marT="225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Лаборант по контролю качества сырья, реактивов, промежуточных продуктов, готовой продукции, отходов производства (по отраслям)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55" marR="2255" marT="22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0426">
                <a:tc vMerge="1">
                  <a:txBody>
                    <a:bodyPr/>
                    <a:lstStyle/>
                    <a:p>
                      <a:pPr algn="l" fontAlgn="ctr"/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55" marR="2255" marT="225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Аппаратчик-оператор производства химических соединений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55" marR="2255" marT="22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0426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ГАПОУ "Казанский колледж технологии и дизайна"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55" marR="2255" marT="22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Мастер по изготовлению швейных изделий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55" marR="2255" marT="22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0426">
                <a:tc rowSpan="5"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ГАПОУ "Казанский политехнический колледж"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55" marR="2255" marT="22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Мастер по ремонту и обслуживанию инженерных систем жилищно-коммунального хозяйства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55" marR="2255" marT="22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0426">
                <a:tc vMerge="1">
                  <a:txBody>
                    <a:bodyPr/>
                    <a:lstStyle/>
                    <a:p>
                      <a:pPr algn="l" fontAlgn="ctr"/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55" marR="2255" marT="225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Электромонтер по ремонту и обслуживанию электрооборудования (по отраслям)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55" marR="2255" marT="22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0426">
                <a:tc vMerge="1">
                  <a:txBody>
                    <a:bodyPr/>
                    <a:lstStyle/>
                    <a:p>
                      <a:pPr algn="l" fontAlgn="ctr"/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55" marR="2255" marT="225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Сварщик (ручной и частично механизированной сварки (наплавки)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55" marR="2255" marT="22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0426">
                <a:tc vMerge="1">
                  <a:txBody>
                    <a:bodyPr/>
                    <a:lstStyle/>
                    <a:p>
                      <a:pPr algn="l" fontAlgn="ctr"/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55" marR="2255" marT="225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Мастер слесарных работ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55" marR="2255" marT="22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0426">
                <a:tc vMerge="1">
                  <a:txBody>
                    <a:bodyPr/>
                    <a:lstStyle/>
                    <a:p>
                      <a:pPr algn="l" fontAlgn="ctr"/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55" marR="2255" marT="225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Оператор-наладчик металлообрабатывающих станков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55" marR="2255" marT="22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0426">
                <a:tc rowSpan="6"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ГАПОУ "Казанский авиационно-технический колледж имени П.В. Дементьева"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55" marR="2255" marT="22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Электромонтер по ремонту и обслуживанию электрооборудования (по отраслям)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55" marR="2255" marT="22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0426">
                <a:tc vMerge="1">
                  <a:txBody>
                    <a:bodyPr/>
                    <a:lstStyle/>
                    <a:p>
                      <a:pPr algn="l" fontAlgn="ctr"/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55" marR="2255" marT="225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Сварщик (ручной и частично механизированной сварки (наплавки)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55" marR="2255" marT="22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0426">
                <a:tc vMerge="1">
                  <a:txBody>
                    <a:bodyPr/>
                    <a:lstStyle/>
                    <a:p>
                      <a:pPr algn="l" fontAlgn="ctr"/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55" marR="2255" marT="225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Контролер качества в машиностроении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55" marR="2255" marT="22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0426">
                <a:tc vMerge="1">
                  <a:txBody>
                    <a:bodyPr/>
                    <a:lstStyle/>
                    <a:p>
                      <a:pPr algn="l" fontAlgn="ctr"/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55" marR="2255" marT="225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Мастер слесарных работ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55" marR="2255" marT="22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0426">
                <a:tc vMerge="1">
                  <a:txBody>
                    <a:bodyPr/>
                    <a:lstStyle/>
                    <a:p>
                      <a:pPr algn="l" fontAlgn="ctr"/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55" marR="2255" marT="225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Оператор-наладчик металлообрабатывающих станков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55" marR="2255" marT="22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0426">
                <a:tc vMerge="1">
                  <a:txBody>
                    <a:bodyPr/>
                    <a:lstStyle/>
                    <a:p>
                      <a:pPr algn="l" fontAlgn="ctr"/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55" marR="2255" marT="225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Слесарь-сборщик авиационной техники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55" marR="2255" marT="22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0426">
                <a:tc rowSpan="2"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ГАПОУ "Казанский колледж строительства, архитектуры и городского хозяйства"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55" marR="2255" marT="22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Графический дизайнер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55" marR="2255" marT="22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0426">
                <a:tc vMerge="1">
                  <a:txBody>
                    <a:bodyPr/>
                    <a:lstStyle/>
                    <a:p>
                      <a:pPr algn="l" fontAlgn="ctr"/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55" marR="2255" marT="225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Матер общестроительных работ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55" marR="2255" marT="22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026413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>
                <a:solidFill>
                  <a:prstClr val="black">
                    <a:tint val="75000"/>
                  </a:prstClr>
                </a:solidFill>
              </a:rPr>
              <a:t>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extBox 4"/>
          <p:cNvSpPr txBox="1"/>
          <p:nvPr/>
        </p:nvSpPr>
        <p:spPr bwMode="auto">
          <a:xfrm>
            <a:off x="2267744" y="483518"/>
            <a:ext cx="53152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ru-RU" sz="1800" b="1" dirty="0">
                <a:solidFill>
                  <a:srgbClr val="17375E"/>
                </a:solidFill>
              </a:rPr>
              <a:t>Почему были выбраны именно </a:t>
            </a:r>
            <a:endParaRPr dirty="0">
              <a:solidFill>
                <a:srgbClr val="17375E"/>
              </a:solidFill>
            </a:endParaRPr>
          </a:p>
          <a:p>
            <a:pPr algn="ctr">
              <a:defRPr/>
            </a:pPr>
            <a:r>
              <a:rPr lang="ru-RU" sz="1800" b="1" dirty="0">
                <a:solidFill>
                  <a:srgbClr val="17375E"/>
                </a:solidFill>
              </a:rPr>
              <a:t>эти профессии/специальности, а не другие?</a:t>
            </a:r>
            <a:endParaRPr dirty="0"/>
          </a:p>
        </p:txBody>
      </p:sp>
      <p:sp>
        <p:nvSpPr>
          <p:cNvPr id="6" name="Прямоугольник 5"/>
          <p:cNvSpPr/>
          <p:nvPr/>
        </p:nvSpPr>
        <p:spPr bwMode="auto">
          <a:xfrm>
            <a:off x="886870" y="1476917"/>
            <a:ext cx="790526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ru-RU" sz="1600" b="1" dirty="0">
                <a:solidFill>
                  <a:srgbClr val="17375E"/>
                </a:solidFill>
              </a:rPr>
              <a:t>Ответ: </a:t>
            </a:r>
            <a:r>
              <a:rPr lang="ru-RU" sz="1600" dirty="0">
                <a:solidFill>
                  <a:srgbClr val="17375E"/>
                </a:solidFill>
              </a:rPr>
              <a:t> Согласно ч. 2 ст. 1 Закона «Об эксперименте» целью эксперимента является удовлетворение потребностей рынка труда. </a:t>
            </a:r>
            <a:endParaRPr dirty="0"/>
          </a:p>
          <a:p>
            <a:pPr algn="just">
              <a:lnSpc>
                <a:spcPct val="150000"/>
              </a:lnSpc>
              <a:defRPr/>
            </a:pPr>
            <a:r>
              <a:rPr lang="ru-RU" sz="1600" dirty="0">
                <a:solidFill>
                  <a:srgbClr val="17375E"/>
                </a:solidFill>
              </a:rPr>
              <a:t>В эксперимент вошли все рабочие профессии, по всем направлениям подготовки в Татарстане для всех отраслей экономики. </a:t>
            </a:r>
            <a:endParaRPr sz="1200" dirty="0">
              <a:solidFill>
                <a:srgbClr val="17375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3402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>
                <a:solidFill>
                  <a:prstClr val="black">
                    <a:tint val="75000"/>
                  </a:prstClr>
                </a:solidFill>
              </a:rPr>
              <a:t>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 bwMode="auto">
          <a:xfrm>
            <a:off x="1266139" y="483518"/>
            <a:ext cx="6858000" cy="8720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ru-RU" sz="1800" b="1" dirty="0">
                <a:solidFill>
                  <a:srgbClr val="17375E"/>
                </a:solidFill>
              </a:rPr>
              <a:t>Если выпускник сдаёт 4 экзамена и получает «двойки» по двум предметам по выбору, выдадут ли ему аттестат?</a:t>
            </a:r>
            <a:endParaRPr dirty="0">
              <a:solidFill>
                <a:srgbClr val="17375E"/>
              </a:solidFill>
            </a:endParaRPr>
          </a:p>
        </p:txBody>
      </p:sp>
      <p:sp>
        <p:nvSpPr>
          <p:cNvPr id="4" name="TextBox 3"/>
          <p:cNvSpPr txBox="1"/>
          <p:nvPr/>
        </p:nvSpPr>
        <p:spPr bwMode="auto">
          <a:xfrm>
            <a:off x="782389" y="1572817"/>
            <a:ext cx="7868781" cy="29552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3999"/>
              </a:lnSpc>
              <a:defRPr/>
            </a:pPr>
            <a:r>
              <a:rPr lang="ru-RU" sz="1400" b="1" dirty="0">
                <a:solidFill>
                  <a:srgbClr val="17375E"/>
                </a:solidFill>
              </a:rPr>
              <a:t>Ответ: </a:t>
            </a:r>
            <a:r>
              <a:rPr lang="ru-RU" sz="1400" dirty="0">
                <a:solidFill>
                  <a:srgbClr val="17375E"/>
                </a:solidFill>
              </a:rPr>
              <a:t>В случае не сдачи выпускником одного и(или) двух экзаменов по выбору ему будет предложено пересдать в резервные сроки основного периода или в дополнительные (сентябрьские) сроки ОГЭ. После сдачи всех четырех экзаменов выпускник сможет получить аттестат об основном общем образовании и продолжить обучение на уровне среднего общего образования или среднего профессионального образования по специальностям не из проекта Перечня. </a:t>
            </a:r>
            <a:endParaRPr dirty="0"/>
          </a:p>
          <a:p>
            <a:pPr algn="just">
              <a:lnSpc>
                <a:spcPct val="113999"/>
              </a:lnSpc>
              <a:defRPr/>
            </a:pPr>
            <a:r>
              <a:rPr lang="ru-RU" sz="1400" dirty="0">
                <a:solidFill>
                  <a:srgbClr val="17375E"/>
                </a:solidFill>
              </a:rPr>
              <a:t>В случае успешного прохождения государственной итоговой аттестации по обязательным учебным предметам «Русский язык» и «Математика» и поступления на профессии и специальности в колледжи Республики Татарстан из проекта Перечня поступающему будет гарантировано место за счет средств бюджета Республики Татарстан. </a:t>
            </a:r>
            <a:endParaRPr dirty="0"/>
          </a:p>
          <a:p>
            <a:pPr>
              <a:lnSpc>
                <a:spcPct val="113999"/>
              </a:lnSpc>
              <a:defRPr/>
            </a:pPr>
            <a:r>
              <a:rPr lang="ru-RU" sz="1400" dirty="0">
                <a:solidFill>
                  <a:srgbClr val="17375E"/>
                </a:solidFill>
              </a:rPr>
              <a:t> </a:t>
            </a:r>
            <a:endParaRPr dirty="0"/>
          </a:p>
          <a:p>
            <a:pPr>
              <a:defRPr/>
            </a:pPr>
            <a:endParaRPr lang="ru-RU" sz="1050" dirty="0"/>
          </a:p>
        </p:txBody>
      </p:sp>
    </p:spTree>
    <p:extLst>
      <p:ext uri="{BB962C8B-B14F-4D97-AF65-F5344CB8AC3E}">
        <p14:creationId xmlns:p14="http://schemas.microsoft.com/office/powerpoint/2010/main" val="1328109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>
                <a:solidFill>
                  <a:prstClr val="black">
                    <a:tint val="75000"/>
                  </a:prstClr>
                </a:solidFill>
              </a:rPr>
              <a:t>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 bwMode="auto">
          <a:xfrm>
            <a:off x="967740" y="-4677"/>
            <a:ext cx="7459980" cy="8720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ru-RU" sz="1800" b="1">
                <a:solidFill>
                  <a:srgbClr val="17375E"/>
                </a:solidFill>
              </a:rPr>
              <a:t>Будет ли конкурс аттестатов для ребят, которые захотят поступить на профессию/специальность из перечня?</a:t>
            </a:r>
            <a:endParaRPr lang="ru-RU" sz="1800" b="0" i="0">
              <a:solidFill>
                <a:srgbClr val="17375E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967740" y="980626"/>
            <a:ext cx="7639050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ru-RU" sz="1400" b="1" dirty="0">
                <a:solidFill>
                  <a:srgbClr val="17375E"/>
                </a:solidFill>
              </a:rPr>
              <a:t>Ответ: </a:t>
            </a:r>
            <a:r>
              <a:rPr lang="ru-RU" sz="1400" dirty="0">
                <a:solidFill>
                  <a:srgbClr val="17375E"/>
                </a:solidFill>
              </a:rPr>
              <a:t>Нет, конкурса аттестатов не будет. Все школьники, успешно сдавшие два экзамена и получившие аттестат, гарантированно получат бюджетные места для подготовки по профессиям и специальностям из перечня. В случае отсутствия свободных мест в выбранной выпускником организации СПО будет предложено место в ином СПО из перечня. </a:t>
            </a:r>
            <a:endParaRPr dirty="0"/>
          </a:p>
        </p:txBody>
      </p:sp>
      <p:sp>
        <p:nvSpPr>
          <p:cNvPr id="6" name="Прямоугольник 5"/>
          <p:cNvSpPr/>
          <p:nvPr/>
        </p:nvSpPr>
        <p:spPr bwMode="auto">
          <a:xfrm>
            <a:off x="967740" y="3996444"/>
            <a:ext cx="768477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ru-RU" sz="1400" b="1" dirty="0">
                <a:solidFill>
                  <a:srgbClr val="17375E"/>
                </a:solidFill>
              </a:rPr>
              <a:t>Ответ: </a:t>
            </a:r>
            <a:r>
              <a:rPr lang="ru-RU" sz="1400" dirty="0">
                <a:solidFill>
                  <a:srgbClr val="17375E"/>
                </a:solidFill>
              </a:rPr>
              <a:t>Нет, согласно ч. 4 ст. 4 Закона «Об эксперименте» прием по перечню профессий и специальностей, определенных для эксперимента, осуществляется вне зависимости от результатов ОГЭ. </a:t>
            </a:r>
            <a:endParaRPr dirty="0"/>
          </a:p>
        </p:txBody>
      </p:sp>
      <p:sp>
        <p:nvSpPr>
          <p:cNvPr id="7" name="Прямоугольник 6"/>
          <p:cNvSpPr/>
          <p:nvPr/>
        </p:nvSpPr>
        <p:spPr bwMode="auto">
          <a:xfrm>
            <a:off x="1093470" y="2648840"/>
            <a:ext cx="7254240" cy="1287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ru-RU" sz="1800" b="1" dirty="0">
                <a:solidFill>
                  <a:srgbClr val="17375E"/>
                </a:solidFill>
              </a:rPr>
              <a:t>Будут ли учитываться результаты ОГЭ по русскому языку и математике для выпускников, которые захотят поступить на профессии/специальности из перечня?</a:t>
            </a:r>
            <a:endParaRPr lang="ru-RU" sz="1800" b="0" i="0" dirty="0">
              <a:solidFill>
                <a:srgbClr val="17375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8036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>
                <a:solidFill>
                  <a:prstClr val="black">
                    <a:tint val="75000"/>
                  </a:prstClr>
                </a:solidFill>
              </a:rPr>
              <a:t>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 bwMode="auto">
          <a:xfrm>
            <a:off x="1043608" y="284407"/>
            <a:ext cx="764319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ru-RU" sz="1800" b="1" dirty="0">
                <a:solidFill>
                  <a:srgbClr val="17375E"/>
                </a:solidFill>
              </a:rPr>
              <a:t>Если выпускник сдает 4 экзамена, имеет ли он право подать документы на поступление по специальности/профессии из перечня и в один из этих колледжей. Или ему следует подать документы в другой колледж?</a:t>
            </a:r>
            <a:endParaRPr lang="ru-RU" sz="1800" dirty="0">
              <a:solidFill>
                <a:srgbClr val="17375E"/>
              </a:solidFill>
            </a:endParaRPr>
          </a:p>
          <a:p>
            <a:pPr>
              <a:defRPr/>
            </a:pPr>
            <a:endParaRPr lang="ru-RU" dirty="0">
              <a:solidFill>
                <a:srgbClr val="1A1A1A"/>
              </a:solidFill>
              <a:latin typeface="Calibri"/>
            </a:endParaRPr>
          </a:p>
          <a:p>
            <a:pPr>
              <a:defRPr/>
            </a:pPr>
            <a:endParaRPr lang="ru-RU" dirty="0">
              <a:solidFill>
                <a:srgbClr val="1A1A1A"/>
              </a:solidFill>
              <a:latin typeface="Calibri"/>
            </a:endParaRPr>
          </a:p>
          <a:p>
            <a:pPr algn="just">
              <a:lnSpc>
                <a:spcPct val="150000"/>
              </a:lnSpc>
              <a:defRPr/>
            </a:pPr>
            <a:r>
              <a:rPr lang="ru-RU" sz="1600" b="1" dirty="0">
                <a:solidFill>
                  <a:srgbClr val="17375E"/>
                </a:solidFill>
              </a:rPr>
              <a:t>Ответ: </a:t>
            </a:r>
            <a:r>
              <a:rPr lang="ru-RU" sz="1600" dirty="0">
                <a:solidFill>
                  <a:srgbClr val="17375E"/>
                </a:solidFill>
              </a:rPr>
              <a:t>Колледжи/техникумы, участвующие в эксперименте, будут принимать ребят и с двумя, и с четырьмя экзаменами. В них есть и другие профессии/специальности, но на профессии из перечня, конечно, можно поступать и с 4 экзаменами. Однако приоритет будут иметь ребята, участвующие в эксперименте (сдавшие 2 ОГЭ).</a:t>
            </a:r>
            <a:endParaRPr lang="ru-RU" sz="1600" b="0" i="0" dirty="0">
              <a:solidFill>
                <a:srgbClr val="17375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3728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10399" y="10562"/>
            <a:ext cx="2172393" cy="398797"/>
          </a:xfrm>
        </p:spPr>
        <p:txBody>
          <a:bodyPr/>
          <a:lstStyle/>
          <a:p>
            <a:fld id="{B19B0651-EE4F-4900-A07F-96A6BFA9D0F0}" type="slidenum">
              <a:rPr lang="ru-RU" sz="1000" smtClean="0"/>
              <a:t>2</a:t>
            </a:fld>
            <a:endParaRPr lang="ru-RU" sz="1000"/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483518"/>
            <a:ext cx="8208912" cy="45397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u="sng" dirty="0"/>
              <a:t>Нормативно-правовая база ГИА </a:t>
            </a:r>
            <a:r>
              <a:rPr lang="ru-RU" sz="1600" u="sng" dirty="0" smtClean="0"/>
              <a:t>– 2025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300" dirty="0" smtClean="0"/>
              <a:t>Федеральный </a:t>
            </a:r>
            <a:r>
              <a:rPr lang="ru-RU" sz="1300" dirty="0"/>
              <a:t>закон </a:t>
            </a:r>
            <a:r>
              <a:rPr lang="ru-RU" sz="1300" dirty="0">
                <a:solidFill>
                  <a:srgbClr val="FF0000"/>
                </a:solidFill>
              </a:rPr>
              <a:t>от 29.12.2012 г. № 273-ФЗ </a:t>
            </a:r>
            <a:r>
              <a:rPr lang="ru-RU" sz="1300" dirty="0"/>
              <a:t>«Об образовании</a:t>
            </a:r>
            <a:r>
              <a:rPr lang="en-US" sz="1300" dirty="0"/>
              <a:t> </a:t>
            </a:r>
            <a:r>
              <a:rPr lang="ru-RU" sz="1300" dirty="0"/>
              <a:t>в</a:t>
            </a:r>
            <a:r>
              <a:rPr lang="en-US" sz="1300" dirty="0"/>
              <a:t> </a:t>
            </a:r>
            <a:r>
              <a:rPr lang="ru-RU" sz="1300" dirty="0"/>
              <a:t>Российской</a:t>
            </a:r>
            <a:r>
              <a:rPr lang="en-US" sz="1300" dirty="0"/>
              <a:t> </a:t>
            </a:r>
            <a:r>
              <a:rPr lang="ru-RU" sz="1300" dirty="0"/>
              <a:t>Федерации».</a:t>
            </a:r>
          </a:p>
          <a:p>
            <a:pPr marL="285750" indent="-285750" algn="just">
              <a:buFont typeface="Wingdings" panose="05000000000000000000" pitchFamily="2" charset="2"/>
              <a:buChar char="Ø"/>
              <a:defRPr/>
            </a:pPr>
            <a:r>
              <a:rPr lang="ru-RU" sz="1300" dirty="0" smtClean="0"/>
              <a:t>Приказ </a:t>
            </a:r>
            <a:r>
              <a:rPr lang="ru-RU" sz="1300" dirty="0"/>
              <a:t>Министерства просвещения Российской Федерации, Федеральной службы по надзору в сфере образования и науки </a:t>
            </a:r>
            <a:r>
              <a:rPr lang="ru-RU" sz="1300" dirty="0" smtClean="0">
                <a:solidFill>
                  <a:srgbClr val="FF0000"/>
                </a:solidFill>
              </a:rPr>
              <a:t>от</a:t>
            </a:r>
            <a:r>
              <a:rPr lang="ru-RU" sz="1300" dirty="0" smtClean="0"/>
              <a:t> </a:t>
            </a:r>
            <a:r>
              <a:rPr lang="ru-RU" sz="1300" dirty="0">
                <a:solidFill>
                  <a:srgbClr val="FF0000"/>
                </a:solidFill>
              </a:rPr>
              <a:t>04.04.2023 № </a:t>
            </a:r>
            <a:r>
              <a:rPr lang="ru-RU" sz="1300" dirty="0" smtClean="0">
                <a:solidFill>
                  <a:srgbClr val="FF0000"/>
                </a:solidFill>
              </a:rPr>
              <a:t>232/551 </a:t>
            </a:r>
            <a:r>
              <a:rPr lang="ru-RU" sz="1300" dirty="0" smtClean="0"/>
              <a:t>«Об утверждении порядка проведения государственной итоговой аттестации по образовательным программам основного общего образования»</a:t>
            </a:r>
            <a:endParaRPr lang="ru-RU" sz="1300" dirty="0"/>
          </a:p>
          <a:p>
            <a:pPr marL="285750" lvl="0" indent="-285750" algn="just">
              <a:buFont typeface="Wingdings" panose="05000000000000000000" pitchFamily="2" charset="2"/>
              <a:buChar char="Ø"/>
              <a:defRPr/>
            </a:pPr>
            <a:r>
              <a:rPr lang="ru-RU" sz="1300" dirty="0" smtClean="0"/>
              <a:t>Приказ </a:t>
            </a:r>
            <a:r>
              <a:rPr lang="ru-RU" sz="1300" dirty="0"/>
              <a:t>Министерства просвещения Российской Федерации, Федеральной службы по надзору в сфере образования и науки </a:t>
            </a:r>
            <a:r>
              <a:rPr lang="ru-RU" sz="1300" dirty="0">
                <a:solidFill>
                  <a:srgbClr val="FF0000"/>
                </a:solidFill>
              </a:rPr>
              <a:t>от</a:t>
            </a:r>
            <a:r>
              <a:rPr lang="ru-RU" sz="1300" dirty="0"/>
              <a:t> </a:t>
            </a:r>
            <a:r>
              <a:rPr lang="en-US" sz="1300" dirty="0" smtClean="0">
                <a:solidFill>
                  <a:srgbClr val="FF0000"/>
                </a:solidFill>
              </a:rPr>
              <a:t>07</a:t>
            </a:r>
            <a:r>
              <a:rPr lang="ru-RU" sz="1300" dirty="0" smtClean="0">
                <a:solidFill>
                  <a:srgbClr val="FF0000"/>
                </a:solidFill>
              </a:rPr>
              <a:t>.11.202</a:t>
            </a:r>
            <a:r>
              <a:rPr lang="en-US" sz="1300" dirty="0" smtClean="0">
                <a:solidFill>
                  <a:srgbClr val="FF0000"/>
                </a:solidFill>
              </a:rPr>
              <a:t>5</a:t>
            </a:r>
            <a:r>
              <a:rPr lang="ru-RU" sz="1300" dirty="0" smtClean="0">
                <a:solidFill>
                  <a:srgbClr val="FF0000"/>
                </a:solidFill>
              </a:rPr>
              <a:t> </a:t>
            </a:r>
            <a:r>
              <a:rPr lang="ru-RU" sz="1300" dirty="0">
                <a:solidFill>
                  <a:srgbClr val="FF0000"/>
                </a:solidFill>
              </a:rPr>
              <a:t>№ </a:t>
            </a:r>
            <a:r>
              <a:rPr lang="ru-RU" sz="1300" dirty="0" smtClean="0">
                <a:solidFill>
                  <a:srgbClr val="FF0000"/>
                </a:solidFill>
              </a:rPr>
              <a:t>7</a:t>
            </a:r>
            <a:r>
              <a:rPr lang="en-US" sz="1300" dirty="0" smtClean="0">
                <a:solidFill>
                  <a:srgbClr val="FF0000"/>
                </a:solidFill>
              </a:rPr>
              <a:t>99</a:t>
            </a:r>
            <a:r>
              <a:rPr lang="ru-RU" sz="1300" dirty="0" smtClean="0">
                <a:solidFill>
                  <a:srgbClr val="FF0000"/>
                </a:solidFill>
              </a:rPr>
              <a:t>/</a:t>
            </a:r>
            <a:r>
              <a:rPr lang="en-US" sz="1300" dirty="0" smtClean="0">
                <a:solidFill>
                  <a:srgbClr val="FF0000"/>
                </a:solidFill>
              </a:rPr>
              <a:t>1905</a:t>
            </a:r>
            <a:r>
              <a:rPr lang="ru-RU" sz="1300" dirty="0" smtClean="0">
                <a:solidFill>
                  <a:srgbClr val="FF0000"/>
                </a:solidFill>
              </a:rPr>
              <a:t> </a:t>
            </a:r>
            <a:r>
              <a:rPr lang="ru-RU" sz="1300" dirty="0"/>
              <a:t>«Об утверждении единого расписания и продолжительности проведения основного государственного экзамена по каждому учебному предмету, требований к использованию средств обучения и воспитания при его проведении в </a:t>
            </a:r>
            <a:r>
              <a:rPr lang="ru-RU" sz="1300" dirty="0" smtClean="0"/>
              <a:t>202</a:t>
            </a:r>
            <a:r>
              <a:rPr lang="en-US" sz="1300" dirty="0" smtClean="0"/>
              <a:t>6</a:t>
            </a:r>
            <a:r>
              <a:rPr lang="ru-RU" sz="1300" dirty="0" smtClean="0"/>
              <a:t> году</a:t>
            </a:r>
            <a:r>
              <a:rPr lang="ru-RU" sz="1300" dirty="0"/>
              <a:t>».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300" dirty="0" smtClean="0"/>
              <a:t>Приказ </a:t>
            </a:r>
            <a:r>
              <a:rPr lang="ru-RU" sz="1300" dirty="0"/>
              <a:t>Министерства образования и науки Республики Татарстан </a:t>
            </a:r>
            <a:r>
              <a:rPr lang="ru-RU" sz="1300" dirty="0" smtClean="0"/>
              <a:t>«</a:t>
            </a:r>
            <a:r>
              <a:rPr lang="ru-RU" sz="1300" dirty="0"/>
              <a:t>Об утверждении порядка приема и регистрации заявлений на прохождение ГИА по образовательным программам основного общего образования в Республике Татарстан в </a:t>
            </a:r>
            <a:r>
              <a:rPr lang="ru-RU" sz="1300" dirty="0" smtClean="0"/>
              <a:t>202</a:t>
            </a:r>
            <a:r>
              <a:rPr lang="en-US" sz="1300" dirty="0" smtClean="0"/>
              <a:t>6</a:t>
            </a:r>
            <a:r>
              <a:rPr lang="ru-RU" sz="1300" dirty="0" smtClean="0"/>
              <a:t> </a:t>
            </a:r>
            <a:r>
              <a:rPr lang="ru-RU" sz="1300" dirty="0"/>
              <a:t>году».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300" dirty="0" smtClean="0"/>
              <a:t>Приказ </a:t>
            </a:r>
            <a:r>
              <a:rPr lang="ru-RU" sz="1300" dirty="0"/>
              <a:t>Министерства образования и науки Республики Татарстан </a:t>
            </a:r>
            <a:r>
              <a:rPr lang="ru-RU" sz="1300" dirty="0">
                <a:solidFill>
                  <a:srgbClr val="FF0000"/>
                </a:solidFill>
              </a:rPr>
              <a:t>от </a:t>
            </a:r>
            <a:r>
              <a:rPr lang="en-US" sz="1300" dirty="0" smtClean="0">
                <a:solidFill>
                  <a:srgbClr val="FF0000"/>
                </a:solidFill>
              </a:rPr>
              <a:t>17</a:t>
            </a:r>
            <a:r>
              <a:rPr lang="ru-RU" sz="1300" dirty="0" smtClean="0">
                <a:solidFill>
                  <a:srgbClr val="FF0000"/>
                </a:solidFill>
              </a:rPr>
              <a:t>.1</a:t>
            </a:r>
            <a:r>
              <a:rPr lang="en-US" sz="1300" dirty="0" smtClean="0">
                <a:solidFill>
                  <a:srgbClr val="FF0000"/>
                </a:solidFill>
              </a:rPr>
              <a:t>2</a:t>
            </a:r>
            <a:r>
              <a:rPr lang="ru-RU" sz="1300" dirty="0" smtClean="0">
                <a:solidFill>
                  <a:srgbClr val="FF0000"/>
                </a:solidFill>
              </a:rPr>
              <a:t>.202</a:t>
            </a:r>
            <a:r>
              <a:rPr lang="en-US" sz="1300" dirty="0" smtClean="0">
                <a:solidFill>
                  <a:srgbClr val="FF0000"/>
                </a:solidFill>
              </a:rPr>
              <a:t>5</a:t>
            </a:r>
            <a:r>
              <a:rPr lang="ru-RU" sz="1300" dirty="0" smtClean="0">
                <a:solidFill>
                  <a:srgbClr val="FF0000"/>
                </a:solidFill>
              </a:rPr>
              <a:t>г</a:t>
            </a:r>
            <a:r>
              <a:rPr lang="ru-RU" sz="1300" dirty="0">
                <a:solidFill>
                  <a:srgbClr val="FF0000"/>
                </a:solidFill>
              </a:rPr>
              <a:t>. №</a:t>
            </a:r>
            <a:r>
              <a:rPr lang="ru-RU" sz="1300" dirty="0" smtClean="0">
                <a:solidFill>
                  <a:srgbClr val="FF0000"/>
                </a:solidFill>
              </a:rPr>
              <a:t>под-</a:t>
            </a:r>
            <a:r>
              <a:rPr lang="en-US" sz="1300" dirty="0" smtClean="0">
                <a:solidFill>
                  <a:srgbClr val="FF0000"/>
                </a:solidFill>
              </a:rPr>
              <a:t>2079</a:t>
            </a:r>
            <a:r>
              <a:rPr lang="ru-RU" sz="1300" dirty="0" smtClean="0">
                <a:solidFill>
                  <a:srgbClr val="FF0000"/>
                </a:solidFill>
              </a:rPr>
              <a:t>/2</a:t>
            </a:r>
            <a:r>
              <a:rPr lang="en-US" sz="1300" dirty="0" smtClean="0">
                <a:solidFill>
                  <a:srgbClr val="FF0000"/>
                </a:solidFill>
              </a:rPr>
              <a:t>5</a:t>
            </a:r>
            <a:r>
              <a:rPr lang="ru-RU" sz="1300" dirty="0" smtClean="0">
                <a:solidFill>
                  <a:srgbClr val="FF0000"/>
                </a:solidFill>
              </a:rPr>
              <a:t> </a:t>
            </a:r>
            <a:r>
              <a:rPr lang="ru-RU" sz="1300" dirty="0"/>
              <a:t>«Об утверждении порядка проведения итогового собеседования по русскому языку для обучающихся </a:t>
            </a:r>
            <a:r>
              <a:rPr lang="en-US" sz="1300" dirty="0"/>
              <a:t>IX</a:t>
            </a:r>
            <a:r>
              <a:rPr lang="ru-RU" sz="1300" dirty="0"/>
              <a:t> классов общеобразовательных организаций Республики Татарстан в </a:t>
            </a:r>
            <a:r>
              <a:rPr lang="ru-RU" sz="1300" dirty="0" smtClean="0"/>
              <a:t>202</a:t>
            </a:r>
            <a:r>
              <a:rPr lang="en-US" sz="1300" dirty="0" smtClean="0"/>
              <a:t>6</a:t>
            </a:r>
            <a:r>
              <a:rPr lang="ru-RU" sz="1300" dirty="0" smtClean="0"/>
              <a:t> </a:t>
            </a:r>
            <a:r>
              <a:rPr lang="ru-RU" sz="1300" dirty="0"/>
              <a:t>году</a:t>
            </a:r>
            <a:r>
              <a:rPr lang="ru-RU" sz="1300" dirty="0" smtClean="0"/>
              <a:t>».</a:t>
            </a:r>
            <a:endParaRPr lang="en-US" sz="1300" dirty="0" smtClean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300" dirty="0" smtClean="0"/>
              <a:t>Федеральный Закон </a:t>
            </a:r>
            <a:r>
              <a:rPr lang="ru-RU" sz="1300" dirty="0">
                <a:solidFill>
                  <a:srgbClr val="FF0000"/>
                </a:solidFill>
              </a:rPr>
              <a:t>от 01.04.2025 № 40-ФЗ </a:t>
            </a:r>
            <a:r>
              <a:rPr lang="ru-RU" sz="1300" dirty="0"/>
              <a:t>«О проведении эксперимента </a:t>
            </a:r>
            <a:r>
              <a:rPr lang="ru-RU" sz="1300" dirty="0" smtClean="0"/>
              <a:t>по расширению </a:t>
            </a:r>
            <a:r>
              <a:rPr lang="ru-RU" sz="1300" dirty="0"/>
              <a:t>доступности среднего профессионального образования</a:t>
            </a:r>
            <a:r>
              <a:rPr lang="ru-RU" sz="1300" dirty="0" smtClean="0"/>
              <a:t>».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300" dirty="0"/>
              <a:t>Федеральный закон </a:t>
            </a:r>
            <a:r>
              <a:rPr lang="ru-RU" sz="1300" dirty="0">
                <a:solidFill>
                  <a:srgbClr val="FF0000"/>
                </a:solidFill>
              </a:rPr>
              <a:t>от 29.12.2025 № </a:t>
            </a:r>
            <a:r>
              <a:rPr lang="ru-RU" sz="1300" dirty="0" smtClean="0">
                <a:solidFill>
                  <a:srgbClr val="FF0000"/>
                </a:solidFill>
              </a:rPr>
              <a:t>571-ФЗ </a:t>
            </a:r>
            <a:r>
              <a:rPr lang="ru-RU" sz="1300" dirty="0"/>
              <a:t>«О внесении изменений в Федеральный закон от 01.04.2025 № 40-ФЗ «</a:t>
            </a:r>
            <a:r>
              <a:rPr lang="ru-RU" sz="1300" dirty="0" smtClean="0"/>
              <a:t>О проведении </a:t>
            </a:r>
            <a:r>
              <a:rPr lang="ru-RU" sz="1300" dirty="0"/>
              <a:t>эксперимента по расширению доступности среднего </a:t>
            </a:r>
            <a:r>
              <a:rPr lang="ru-RU" sz="1300" dirty="0" smtClean="0"/>
              <a:t>профессионального образования».</a:t>
            </a:r>
            <a:endParaRPr lang="ru-RU" sz="1300" dirty="0"/>
          </a:p>
        </p:txBody>
      </p:sp>
    </p:spTree>
    <p:extLst>
      <p:ext uri="{BB962C8B-B14F-4D97-AF65-F5344CB8AC3E}">
        <p14:creationId xmlns:p14="http://schemas.microsoft.com/office/powerpoint/2010/main" val="7181260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20</a:t>
            </a:fld>
            <a:endParaRPr lang="ru-RU"/>
          </a:p>
        </p:txBody>
      </p:sp>
      <p:pic>
        <p:nvPicPr>
          <p:cNvPr id="2050" name="Picture 2" descr="C:\Users\Учитель\Desktop\Снимок 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11509"/>
            <a:ext cx="7776864" cy="4536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081534" y="3226555"/>
            <a:ext cx="1152128" cy="216024"/>
          </a:xfrm>
          <a:prstGeom prst="rect">
            <a:avLst/>
          </a:prstGeom>
          <a:solidFill>
            <a:schemeClr val="bg2"/>
          </a:solidFill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FF0000"/>
                </a:solidFill>
              </a:rPr>
              <a:t>01.03.2026</a:t>
            </a:r>
            <a:endParaRPr lang="ru-RU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31110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267494"/>
            <a:ext cx="5472608" cy="432048"/>
          </a:xfrm>
        </p:spPr>
        <p:txBody>
          <a:bodyPr>
            <a:noAutofit/>
          </a:bodyPr>
          <a:lstStyle/>
          <a:p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</a:rPr>
              <a:t>Расписание ГИА в 2026 году</a:t>
            </a:r>
            <a:endParaRPr lang="ru-RU" sz="18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21</a:t>
            </a:fld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2100112"/>
              </p:ext>
            </p:extLst>
          </p:nvPr>
        </p:nvGraphicFramePr>
        <p:xfrm>
          <a:off x="755576" y="699539"/>
          <a:ext cx="8064896" cy="41995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0280"/>
                <a:gridCol w="1512168"/>
                <a:gridCol w="2520280"/>
                <a:gridCol w="1512168"/>
              </a:tblGrid>
              <a:tr h="327157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Предмет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Дата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Предмет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Дата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398041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Родной язык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28 мая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Резерв:</a:t>
                      </a:r>
                      <a:r>
                        <a:rPr lang="ru-RU" sz="1400" baseline="0" dirty="0" smtClean="0"/>
                        <a:t> </a:t>
                      </a:r>
                      <a:r>
                        <a:rPr lang="ru-RU" sz="1400" dirty="0" smtClean="0"/>
                        <a:t>математика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29 июня</a:t>
                      </a:r>
                      <a:endParaRPr lang="ru-RU" sz="1400" dirty="0"/>
                    </a:p>
                  </a:txBody>
                  <a:tcPr/>
                </a:tc>
              </a:tr>
              <a:tr h="556167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Математика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 июня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Резерв: русский язык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 июля</a:t>
                      </a:r>
                      <a:endParaRPr lang="ru-RU" sz="1400" dirty="0"/>
                    </a:p>
                  </a:txBody>
                  <a:tcPr/>
                </a:tc>
              </a:tr>
              <a:tr h="556167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География, биология, химия, обществознание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5 июня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Резерв: по всем учебным предметам по выбору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3 июля</a:t>
                      </a:r>
                      <a:endParaRPr lang="ru-RU" sz="1400" dirty="0"/>
                    </a:p>
                  </a:txBody>
                  <a:tcPr/>
                </a:tc>
              </a:tr>
              <a:tr h="508591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Иностранные языки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6 июня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Резерв: по всем учебным предметам по выбору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6 июля</a:t>
                      </a:r>
                      <a:endParaRPr lang="ru-RU" sz="1400" dirty="0"/>
                    </a:p>
                  </a:txBody>
                  <a:tcPr/>
                </a:tc>
              </a:tr>
              <a:tr h="55616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Русский язык</a:t>
                      </a:r>
                    </a:p>
                    <a:p>
                      <a:pPr algn="ctr"/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9 июня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</a:tr>
              <a:tr h="718011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Физика, химия, литература, информатика, обществознание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16 июня</a:t>
                      </a:r>
                      <a:endParaRPr lang="ru-RU" sz="1400" dirty="0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Предусмотрен дополнительный период</a:t>
                      </a:r>
                      <a:r>
                        <a:rPr lang="ru-RU" sz="1600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 сдачи ОГЭ с 21.09.2026г. по 25.09.2026г.</a:t>
                      </a:r>
                      <a:endParaRPr lang="ru-RU" sz="1600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</a:tr>
              <a:tr h="556167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Биология, информатика, история,</a:t>
                      </a:r>
                      <a:r>
                        <a:rPr lang="ru-RU" sz="1400" baseline="0" dirty="0" smtClean="0"/>
                        <a:t> </a:t>
                      </a:r>
                      <a:r>
                        <a:rPr lang="ru-RU" sz="1400" dirty="0" smtClean="0"/>
                        <a:t>география,</a:t>
                      </a:r>
                      <a:r>
                        <a:rPr lang="ru-RU" sz="1400" baseline="0" dirty="0" smtClean="0"/>
                        <a:t> физика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19 июня</a:t>
                      </a:r>
                      <a:endParaRPr lang="ru-RU" sz="1400" dirty="0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4340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22</a:t>
            </a:fld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203726"/>
            <a:ext cx="7880108" cy="482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96192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23</a:t>
            </a:fld>
            <a:endParaRPr lang="ru-RU"/>
          </a:p>
        </p:txBody>
      </p:sp>
      <p:pic>
        <p:nvPicPr>
          <p:cNvPr id="5122" name="Picture 2" descr="C:\Users\Учитель\Desktop\Снимок 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95486"/>
            <a:ext cx="8280920" cy="482453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15655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24</a:t>
            </a:fld>
            <a:endParaRPr lang="ru-RU"/>
          </a:p>
        </p:txBody>
      </p:sp>
      <p:pic>
        <p:nvPicPr>
          <p:cNvPr id="6146" name="Picture 2" descr="C:\Users\Учитель\Desktop\Снимок 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627534"/>
            <a:ext cx="7992888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22441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11510"/>
            <a:ext cx="8075240" cy="432048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C00000"/>
                </a:solidFill>
              </a:rPr>
              <a:t>Школа перевода баллов в оценку в 2026 году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25</a:t>
            </a:fld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843558"/>
            <a:ext cx="7704856" cy="4176464"/>
          </a:xfrm>
        </p:spPr>
      </p:pic>
    </p:spTree>
    <p:extLst>
      <p:ext uri="{BB962C8B-B14F-4D97-AF65-F5344CB8AC3E}">
        <p14:creationId xmlns:p14="http://schemas.microsoft.com/office/powerpoint/2010/main" val="2401170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10400" y="0"/>
            <a:ext cx="2133600" cy="273844"/>
          </a:xfrm>
        </p:spPr>
        <p:txBody>
          <a:bodyPr/>
          <a:lstStyle/>
          <a:p>
            <a:fld id="{B19B0651-EE4F-4900-A07F-96A6BFA9D0F0}" type="slidenum">
              <a:rPr lang="ru-RU" smtClean="0"/>
              <a:t>26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808149" y="189137"/>
            <a:ext cx="707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Участникам экзамена 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19981" y="1275606"/>
            <a:ext cx="3895787" cy="3021340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pPr algn="just">
              <a:buFont typeface="Symbol" pitchFamily="16" charset="2"/>
              <a:buChar char="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400" b="1" dirty="0"/>
              <a:t> использовать мобильные телефоны или иные средства связи, любые электронно-вычислительные устройства и справочные материалы, в </a:t>
            </a:r>
            <a:r>
              <a:rPr lang="ru-RU" sz="1400" b="1" dirty="0" err="1"/>
              <a:t>т.ч</a:t>
            </a:r>
            <a:r>
              <a:rPr lang="ru-RU" sz="1400" b="1" dirty="0"/>
              <a:t>. «шпаргалки»;</a:t>
            </a:r>
          </a:p>
          <a:p>
            <a:pPr algn="just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1400" b="1" dirty="0"/>
          </a:p>
          <a:p>
            <a:pPr algn="just">
              <a:buFont typeface="Symbol" pitchFamily="16" charset="2"/>
              <a:buChar char="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400" b="1" dirty="0"/>
              <a:t> разговаривать, вставать с места, пересаживаться;</a:t>
            </a:r>
          </a:p>
          <a:p>
            <a:pPr algn="just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1400" b="1" dirty="0"/>
          </a:p>
          <a:p>
            <a:pPr algn="just">
              <a:spcAft>
                <a:spcPts val="1000"/>
              </a:spcAft>
              <a:buFont typeface="Symbol" pitchFamily="16" charset="2"/>
              <a:buChar char="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400" b="1" dirty="0"/>
              <a:t> обмениваться любыми материалами и предметами; </a:t>
            </a:r>
          </a:p>
          <a:p>
            <a:pPr algn="just">
              <a:spcAft>
                <a:spcPts val="1000"/>
              </a:spcAft>
              <a:buFont typeface="Symbol" pitchFamily="16" charset="2"/>
              <a:buChar char="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400" b="1" dirty="0"/>
              <a:t> ходить по ППЭ во время экзамена без сопровождения.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228946" y="685493"/>
            <a:ext cx="3663534" cy="4185761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     участники </a:t>
            </a:r>
            <a:r>
              <a:rPr lang="ru-RU" sz="1400" dirty="0"/>
              <a:t>экзаменов не должны общаться друг с другом, </a:t>
            </a:r>
            <a:r>
              <a:rPr lang="ru-RU" sz="1400" b="1" dirty="0"/>
              <a:t>не могут свободно перемещаться по аудитории и ППЭ</a:t>
            </a:r>
            <a:r>
              <a:rPr lang="ru-RU" sz="1400" dirty="0" smtClean="0"/>
              <a:t>. Во </a:t>
            </a:r>
            <a:r>
              <a:rPr lang="ru-RU" sz="1400" dirty="0"/>
              <a:t>время экзамена</a:t>
            </a:r>
          </a:p>
          <a:p>
            <a:r>
              <a:rPr lang="ru-RU" sz="1400" dirty="0"/>
              <a:t>участники экзаменов могут выходить из аудитории и перемещаться по ППЭ в</a:t>
            </a:r>
          </a:p>
          <a:p>
            <a:r>
              <a:rPr lang="ru-RU" sz="1400" dirty="0"/>
              <a:t>сопровождении одного из организаторов.</a:t>
            </a:r>
          </a:p>
          <a:p>
            <a:r>
              <a:rPr lang="ru-RU" sz="1400" b="1" dirty="0"/>
              <a:t>При выходе из аудитории участники экзаменов оставляют экзаменационные материалы и черновики на рабочем столе. </a:t>
            </a:r>
            <a:r>
              <a:rPr lang="ru-RU" sz="1400" dirty="0"/>
              <a:t>Организатор проверяет комплектность </a:t>
            </a:r>
            <a:r>
              <a:rPr lang="ru-RU" sz="1400" dirty="0" smtClean="0"/>
              <a:t>оставленных участником </a:t>
            </a:r>
            <a:r>
              <a:rPr lang="ru-RU" sz="1400" dirty="0"/>
              <a:t>экзамена </a:t>
            </a:r>
            <a:r>
              <a:rPr lang="ru-RU" sz="1400" dirty="0" smtClean="0"/>
              <a:t>экзаменационных материалов </a:t>
            </a:r>
            <a:r>
              <a:rPr lang="ru-RU" sz="1400" dirty="0"/>
              <a:t>и черновиков, фиксирует время выхода указанного участника экзамена</a:t>
            </a:r>
          </a:p>
          <a:p>
            <a:r>
              <a:rPr lang="ru-RU" sz="1400" dirty="0"/>
              <a:t>из аудитории и продолжительность отсутствия </a:t>
            </a:r>
            <a:r>
              <a:rPr lang="ru-RU" sz="1400" dirty="0" smtClean="0"/>
              <a:t>его в аудитории в соответствующей ведомости</a:t>
            </a:r>
            <a:endParaRPr lang="ru-RU" sz="1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546734"/>
            <a:ext cx="43204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Во </a:t>
            </a:r>
            <a:r>
              <a:rPr lang="ru-RU" dirty="0" smtClean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время экзамена </a:t>
            </a:r>
            <a:r>
              <a:rPr lang="ru-RU" b="1" dirty="0" smtClean="0">
                <a:solidFill>
                  <a:srgbClr val="F65E09"/>
                </a:solidFill>
                <a:latin typeface="Tahom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запрещается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633864" y="207640"/>
            <a:ext cx="28803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Во </a:t>
            </a:r>
            <a:r>
              <a:rPr lang="ru-RU" spc="425" dirty="0" smtClean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dirty="0" smtClean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время экзамена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869855" y="4563477"/>
            <a:ext cx="1739314" cy="30777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chemeClr val="accent1">
                    <a:lumMod val="75000"/>
                  </a:schemeClr>
                </a:solidFill>
              </a:rPr>
              <a:t>Пункт 6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</a:rPr>
              <a:t>3 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</a:rPr>
              <a:t>Порядка</a:t>
            </a:r>
            <a:endParaRPr lang="ru-RU" sz="14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1009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27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808149" y="189137"/>
            <a:ext cx="2683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Проведение ГИА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11560" y="1223776"/>
            <a:ext cx="3960440" cy="230832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Причина </a:t>
            </a:r>
            <a:r>
              <a:rPr lang="ru-RU" sz="1600" dirty="0"/>
              <a:t>– </a:t>
            </a:r>
            <a:r>
              <a:rPr lang="ru-RU" sz="1600" dirty="0">
                <a:solidFill>
                  <a:schemeClr val="accent6">
                    <a:lumMod val="75000"/>
                  </a:schemeClr>
                </a:solidFill>
              </a:rPr>
              <a:t>нарушение</a:t>
            </a:r>
            <a:r>
              <a:rPr lang="ru-RU" sz="1600" dirty="0"/>
              <a:t> </a:t>
            </a:r>
            <a:r>
              <a:rPr lang="ru-RU" sz="1600" dirty="0" smtClean="0"/>
              <a:t>п</a:t>
            </a:r>
            <a:r>
              <a:rPr lang="ru-RU" sz="1600" dirty="0"/>
              <a:t>. 63 </a:t>
            </a: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</a:rPr>
              <a:t>Порядка</a:t>
            </a:r>
          </a:p>
          <a:p>
            <a:endParaRPr lang="ru-RU" sz="1600" dirty="0">
              <a:solidFill>
                <a:schemeClr val="accent6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Удаляет </a:t>
            </a:r>
            <a:r>
              <a:rPr lang="ru-RU" sz="1600" dirty="0"/>
              <a:t>член </a:t>
            </a:r>
            <a:r>
              <a:rPr lang="ru-RU" sz="1600" dirty="0" smtClean="0"/>
              <a:t>ГЭК</a:t>
            </a:r>
          </a:p>
          <a:p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Составляется </a:t>
            </a:r>
            <a:r>
              <a:rPr lang="ru-RU" sz="1600" dirty="0"/>
              <a:t>акт в 2 экземплярах </a:t>
            </a:r>
            <a:r>
              <a:rPr lang="ru-RU" sz="1600" dirty="0" smtClean="0"/>
              <a:t>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В </a:t>
            </a:r>
            <a:r>
              <a:rPr lang="ru-RU" sz="1600" dirty="0"/>
              <a:t>случае </a:t>
            </a:r>
            <a:r>
              <a:rPr lang="ru-RU" sz="1600" b="1" dirty="0"/>
              <a:t>удаления участника</a:t>
            </a:r>
          </a:p>
          <a:p>
            <a:r>
              <a:rPr lang="ru-RU" sz="1600" dirty="0" smtClean="0"/>
              <a:t>организатор </a:t>
            </a:r>
            <a:r>
              <a:rPr lang="ru-RU" sz="1600" dirty="0"/>
              <a:t>ставит отметку в </a:t>
            </a:r>
            <a:r>
              <a:rPr lang="ru-RU" sz="1600" dirty="0" smtClean="0"/>
              <a:t>бланке участника</a:t>
            </a:r>
            <a:endParaRPr lang="ru-RU" sz="1600" dirty="0"/>
          </a:p>
        </p:txBody>
      </p:sp>
      <p:sp>
        <p:nvSpPr>
          <p:cNvPr id="15" name="TextBox 14"/>
          <p:cNvSpPr txBox="1"/>
          <p:nvPr/>
        </p:nvSpPr>
        <p:spPr>
          <a:xfrm>
            <a:off x="4932038" y="1131590"/>
            <a:ext cx="3816425" cy="255454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Причина </a:t>
            </a:r>
            <a:r>
              <a:rPr lang="ru-RU" sz="1600" dirty="0"/>
              <a:t>– состояние здоровья или иные объективные причины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Организаторы </a:t>
            </a:r>
            <a:r>
              <a:rPr lang="ru-RU" sz="1600" dirty="0"/>
              <a:t>сопровождают участника к медработнику и приглашают члена ГЭК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Составляется </a:t>
            </a:r>
            <a:r>
              <a:rPr lang="ru-RU" sz="1600" dirty="0"/>
              <a:t>акт в 2 экземплярах </a:t>
            </a:r>
            <a:r>
              <a:rPr lang="ru-RU" sz="1600" dirty="0" smtClean="0"/>
              <a:t>при согласии </a:t>
            </a:r>
            <a:r>
              <a:rPr lang="ru-RU" sz="1600" dirty="0"/>
              <a:t>участника на досрочное завершение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О</a:t>
            </a:r>
            <a:r>
              <a:rPr lang="ru-RU" sz="1600" dirty="0" smtClean="0"/>
              <a:t>рганизатор </a:t>
            </a:r>
            <a:r>
              <a:rPr lang="ru-RU" sz="1600" dirty="0"/>
              <a:t>ставит отметку в </a:t>
            </a:r>
            <a:r>
              <a:rPr lang="ru-RU" sz="1600" dirty="0" smtClean="0"/>
              <a:t>бланке </a:t>
            </a:r>
            <a:r>
              <a:rPr lang="ru-RU" sz="1600" dirty="0"/>
              <a:t>участника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689363"/>
            <a:ext cx="231194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Удаление из ППЭ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255821" y="660363"/>
            <a:ext cx="30425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Досрочное завершение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651488" y="3979160"/>
            <a:ext cx="4251259" cy="83099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Акт о досрочном завершении экзамена по объективным причинам </a:t>
            </a:r>
            <a:r>
              <a:rPr lang="ru-RU" sz="1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является основанием</a:t>
            </a:r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для повторного допуска такого участника к сдаче экзамена</a:t>
            </a:r>
            <a:endParaRPr lang="ru-RU" sz="12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888470" y="4502380"/>
            <a:ext cx="1739314" cy="30777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chemeClr val="accent1">
                    <a:lumMod val="75000"/>
                  </a:schemeClr>
                </a:solidFill>
              </a:rPr>
              <a:t>Пункт 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</a:rPr>
              <a:t>64 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</a:rPr>
              <a:t>Порядка</a:t>
            </a:r>
            <a:endParaRPr lang="ru-RU" sz="14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57044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28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755576" y="205846"/>
            <a:ext cx="707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Сроки обработки и проверки ЭР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826579" y="942185"/>
            <a:ext cx="3672408" cy="584775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ru-RU" sz="1600" dirty="0" smtClean="0"/>
              <a:t>не </a:t>
            </a:r>
            <a:r>
              <a:rPr lang="ru-RU" sz="1600" dirty="0"/>
              <a:t>позднее 10 календарных </a:t>
            </a:r>
            <a:r>
              <a:rPr lang="ru-RU" sz="1600" dirty="0" smtClean="0"/>
              <a:t>дней после проведения экзамена</a:t>
            </a:r>
            <a:endParaRPr lang="ru-RU" sz="1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08149" y="819075"/>
            <a:ext cx="340381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 экзаменам, проведённым в </a:t>
            </a:r>
            <a:r>
              <a:rPr lang="ru-RU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основной</a:t>
            </a:r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период проведения ГИА</a:t>
            </a:r>
            <a:endParaRPr lang="ru-RU" sz="1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888470" y="4319687"/>
            <a:ext cx="1739314" cy="30777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chemeClr val="accent1">
                    <a:lumMod val="75000"/>
                  </a:schemeClr>
                </a:solidFill>
              </a:rPr>
              <a:t>Пункт 75 Порядка</a:t>
            </a:r>
            <a:endParaRPr lang="ru-RU" sz="1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71600" y="2084191"/>
            <a:ext cx="340381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 экзаменам</a:t>
            </a:r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проведенным в </a:t>
            </a:r>
            <a:r>
              <a:rPr lang="ru-RU" sz="16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дополнительный </a:t>
            </a:r>
            <a:r>
              <a:rPr lang="ru-RU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период проведения ГИА</a:t>
            </a:r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endParaRPr lang="ru-RU" sz="16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ru-RU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 </a:t>
            </a:r>
            <a:r>
              <a:rPr lang="ru-RU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резервные</a:t>
            </a:r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сроки каждого из периодов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26579" y="2248983"/>
            <a:ext cx="3672408" cy="584775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ru-RU" sz="1600" dirty="0" smtClean="0"/>
              <a:t>не </a:t>
            </a:r>
            <a:r>
              <a:rPr lang="ru-RU" sz="1600" dirty="0"/>
              <a:t>позднее </a:t>
            </a:r>
            <a:r>
              <a:rPr lang="ru-RU" sz="1600" dirty="0" smtClean="0"/>
              <a:t>5 </a:t>
            </a:r>
            <a:r>
              <a:rPr lang="ru-RU" sz="1600" dirty="0"/>
              <a:t>календарных </a:t>
            </a:r>
            <a:r>
              <a:rPr lang="ru-RU" sz="1600" dirty="0" smtClean="0"/>
              <a:t>дней после проведения экзамена</a:t>
            </a:r>
            <a:endParaRPr lang="ru-RU" sz="1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860032" y="3507854"/>
            <a:ext cx="3744416" cy="9657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4932040" y="3554601"/>
            <a:ext cx="356694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rgbClr val="FF0000"/>
                </a:solidFill>
              </a:rPr>
              <a:t>Записи в черновиках не проверяются!</a:t>
            </a:r>
            <a:r>
              <a:rPr lang="ru-RU" sz="1400" dirty="0">
                <a:solidFill>
                  <a:srgbClr val="FF0000"/>
                </a:solidFill>
              </a:rPr>
              <a:t> </a:t>
            </a:r>
            <a:endParaRPr lang="ru-RU" sz="1400" dirty="0" smtClean="0">
              <a:solidFill>
                <a:srgbClr val="FF0000"/>
              </a:solidFill>
            </a:endParaRPr>
          </a:p>
          <a:p>
            <a:endParaRPr lang="ru-RU" sz="1400" dirty="0">
              <a:solidFill>
                <a:srgbClr val="FF0000"/>
              </a:solidFill>
            </a:endParaRPr>
          </a:p>
          <a:p>
            <a:r>
              <a:rPr lang="ru-RU" sz="1400" dirty="0" smtClean="0">
                <a:solidFill>
                  <a:srgbClr val="FF0000"/>
                </a:solidFill>
              </a:rPr>
              <a:t>Экзаменационные работы проверяются двумя экспертами!</a:t>
            </a:r>
            <a:endParaRPr lang="ru-RU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01660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29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902771" y="400183"/>
            <a:ext cx="78456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rgbClr val="FF0000"/>
                </a:solidFill>
              </a:rPr>
              <a:t>4 экзамена – минимальное количество баллов и выше = аттестат</a:t>
            </a:r>
          </a:p>
          <a:p>
            <a:pPr algn="just"/>
            <a:endParaRPr lang="ru-RU" b="1" dirty="0" smtClean="0">
              <a:solidFill>
                <a:srgbClr val="FF0000"/>
              </a:solidFill>
            </a:endParaRPr>
          </a:p>
          <a:p>
            <a:pPr algn="just"/>
            <a:r>
              <a:rPr lang="ru-RU" b="1" dirty="0" smtClean="0">
                <a:solidFill>
                  <a:srgbClr val="FF0000"/>
                </a:solidFill>
              </a:rPr>
              <a:t>Для участников эксперимента: 2 экзамена – </a:t>
            </a:r>
            <a:r>
              <a:rPr lang="ru-RU" b="1" dirty="0">
                <a:solidFill>
                  <a:srgbClr val="FF0000"/>
                </a:solidFill>
              </a:rPr>
              <a:t>минимальное количество баллов и выше = аттестат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02771" y="4326314"/>
            <a:ext cx="1797022" cy="307777"/>
          </a:xfrm>
          <a:prstGeom prst="rect">
            <a:avLst/>
          </a:prstGeom>
          <a:ln w="158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chemeClr val="accent1">
                    <a:lumMod val="75000"/>
                  </a:schemeClr>
                </a:solidFill>
              </a:rPr>
              <a:t>Пункт 81 Порядка</a:t>
            </a:r>
            <a:endParaRPr lang="ru-RU" sz="1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74165" y="3075806"/>
            <a:ext cx="7802291" cy="10310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не прошедшие ГИА, и </a:t>
            </a:r>
            <a:r>
              <a:rPr lang="ru-RU" sz="14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т.ч</a:t>
            </a:r>
            <a:r>
              <a:rPr lang="ru-RU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чьи, результаты ГИА по сдаваемым учебным предметам были аннулированы (нарушение Порядка)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сдававшие ОГЭ и </a:t>
            </a:r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получившие неудовлетворительный </a:t>
            </a:r>
            <a:r>
              <a:rPr lang="ru-RU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результат на основном ОГЭ и во время резервных сроков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874166" y="2729787"/>
            <a:ext cx="760403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857EB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 </a:t>
            </a:r>
            <a:r>
              <a:rPr lang="ru-RU" sz="1600" b="1" dirty="0">
                <a:solidFill>
                  <a:srgbClr val="857EB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ГИА </a:t>
            </a:r>
            <a:r>
              <a:rPr lang="ru-RU" sz="1600" b="1" dirty="0" smtClean="0">
                <a:solidFill>
                  <a:srgbClr val="857EB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 дополнительный период (сентябрь) допускаются</a:t>
            </a:r>
            <a:endParaRPr lang="ru-RU" sz="16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902771" y="1779662"/>
            <a:ext cx="7661848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857EB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 ГИА в </a:t>
            </a:r>
            <a:r>
              <a:rPr lang="ru-RU" b="1" dirty="0" smtClean="0">
                <a:solidFill>
                  <a:srgbClr val="857EB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резервные сроки (29.06 – 06.07) допускаются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сдававшие </a:t>
            </a:r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ГИА </a:t>
            </a:r>
            <a:r>
              <a:rPr lang="ru-RU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 получившие неудовлетворительный результат по одному или двум предметам</a:t>
            </a:r>
            <a:endParaRPr lang="ru-RU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21025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699542"/>
            <a:ext cx="8075240" cy="720080"/>
          </a:xfrm>
        </p:spPr>
        <p:txBody>
          <a:bodyPr>
            <a:normAutofit fontScale="90000"/>
          </a:bodyPr>
          <a:lstStyle/>
          <a:p>
            <a:pPr marL="850900" marR="812800" indent="0">
              <a:lnSpc>
                <a:spcPts val="2784"/>
              </a:lnSpc>
              <a:spcAft>
                <a:spcPts val="1260"/>
              </a:spcAft>
            </a:pPr>
            <a:r>
              <a:rPr lang="ru" sz="2000" dirty="0">
                <a:solidFill>
                  <a:schemeClr val="accent2">
                    <a:lumMod val="75000"/>
                  </a:schemeClr>
                </a:solidFill>
                <a:latin typeface="Times New Roman"/>
              </a:rPr>
              <a:t>Ст. 59 Федерального закона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/>
              </a:rPr>
              <a:t>№273</a:t>
            </a:r>
            <a:r>
              <a:rPr lang="ru" sz="2000" dirty="0">
                <a:solidFill>
                  <a:schemeClr val="accent2">
                    <a:lumMod val="75000"/>
                  </a:schemeClr>
                </a:solidFill>
                <a:latin typeface="Times New Roman"/>
              </a:rPr>
              <a:t/>
            </a:r>
            <a:br>
              <a:rPr lang="ru" sz="2000" dirty="0">
                <a:solidFill>
                  <a:schemeClr val="accent2">
                    <a:lumMod val="75000"/>
                  </a:schemeClr>
                </a:solidFill>
                <a:latin typeface="Times New Roman"/>
              </a:rPr>
            </a:br>
            <a:r>
              <a:rPr lang="ru" sz="2000" dirty="0">
                <a:solidFill>
                  <a:schemeClr val="accent2">
                    <a:lumMod val="75000"/>
                  </a:schemeClr>
                </a:solidFill>
                <a:latin typeface="Times New Roman"/>
              </a:rPr>
              <a:t>«Об образовании в Российской Федерации»</a:t>
            </a:r>
            <a:r>
              <a:rPr lang="ru" dirty="0">
                <a:solidFill>
                  <a:srgbClr val="FF0000"/>
                </a:solidFill>
                <a:latin typeface="Times New Roman"/>
              </a:rPr>
              <a:t/>
            </a:r>
            <a:br>
              <a:rPr lang="ru" dirty="0">
                <a:solidFill>
                  <a:srgbClr val="FF0000"/>
                </a:solidFill>
                <a:latin typeface="Times New Roman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1491630"/>
            <a:ext cx="7787208" cy="273630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" sz="2400" dirty="0">
                <a:solidFill>
                  <a:srgbClr val="7030A0"/>
                </a:solidFill>
                <a:latin typeface="Times New Roman"/>
              </a:rPr>
              <a:t>ч.6. </a:t>
            </a:r>
            <a:r>
              <a:rPr lang="ru" sz="2400" dirty="0">
                <a:latin typeface="Times New Roman"/>
              </a:rPr>
              <a:t>К ГИА допускаются обучающиеся, </a:t>
            </a:r>
            <a:r>
              <a:rPr lang="ru" sz="2400" dirty="0">
                <a:solidFill>
                  <a:srgbClr val="FF0000"/>
                </a:solidFill>
                <a:latin typeface="Times New Roman"/>
              </a:rPr>
              <a:t>не имеющие академической задолженности</a:t>
            </a:r>
            <a:r>
              <a:rPr lang="ru" sz="2400" dirty="0">
                <a:latin typeface="Times New Roman"/>
              </a:rPr>
              <a:t>, в полном объеме выполнившие учебный план (имеющие годовые отметки по всем предметам за </a:t>
            </a:r>
            <a:r>
              <a:rPr lang="en-US" sz="2400" dirty="0">
                <a:latin typeface="Times New Roman"/>
              </a:rPr>
              <a:t>IX </a:t>
            </a:r>
            <a:r>
              <a:rPr lang="ru-RU" sz="2400" dirty="0">
                <a:latin typeface="Times New Roman"/>
              </a:rPr>
              <a:t>класс не ниже удовлетворительных</a:t>
            </a:r>
            <a:r>
              <a:rPr lang="ru" sz="2400" dirty="0">
                <a:latin typeface="Times New Roman"/>
              </a:rPr>
              <a:t>), а также </a:t>
            </a:r>
            <a:r>
              <a:rPr lang="ru" sz="2400" dirty="0">
                <a:solidFill>
                  <a:srgbClr val="FF0000"/>
                </a:solidFill>
                <a:latin typeface="Times New Roman"/>
              </a:rPr>
              <a:t>имеющие результат «зачёт» за итоговое собеседование по русскому языку.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3</a:t>
            </a:fld>
            <a:endParaRPr lang="ru-RU"/>
          </a:p>
        </p:txBody>
      </p:sp>
      <p:pic>
        <p:nvPicPr>
          <p:cNvPr id="5" name="Picture 5" descr="shutterstock_18299083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92279" y="3939902"/>
            <a:ext cx="1512169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6936664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30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187624" y="843558"/>
            <a:ext cx="763284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ru-RU" sz="1600" b="1" dirty="0">
                <a:solidFill>
                  <a:srgbClr val="17375E"/>
                </a:solidFill>
              </a:rPr>
              <a:t>Может ли участник эксперимента (выпускник, выбравший для сдачи только 2 ОГЭ) изменить своё решение и сдать дополнительно ещё 2 ОГЭ по выбору?</a:t>
            </a:r>
            <a:endParaRPr lang="ru-RU" sz="1600" dirty="0">
              <a:solidFill>
                <a:srgbClr val="17375E"/>
              </a:solidFill>
            </a:endParaRPr>
          </a:p>
          <a:p>
            <a:pPr>
              <a:lnSpc>
                <a:spcPct val="150000"/>
              </a:lnSpc>
              <a:defRPr/>
            </a:pPr>
            <a:r>
              <a:rPr lang="ru-RU" sz="1600" b="1" dirty="0">
                <a:solidFill>
                  <a:srgbClr val="17375E"/>
                </a:solidFill>
              </a:rPr>
              <a:t/>
            </a:r>
            <a:br>
              <a:rPr lang="ru-RU" sz="1600" b="1" dirty="0">
                <a:solidFill>
                  <a:srgbClr val="17375E"/>
                </a:solidFill>
              </a:rPr>
            </a:br>
            <a:r>
              <a:rPr lang="ru-RU" sz="1600" b="1" dirty="0">
                <a:solidFill>
                  <a:srgbClr val="17375E"/>
                </a:solidFill>
              </a:rPr>
              <a:t>Ответ: </a:t>
            </a:r>
            <a:r>
              <a:rPr lang="ru-RU" sz="1600" dirty="0">
                <a:solidFill>
                  <a:srgbClr val="17375E"/>
                </a:solidFill>
              </a:rPr>
              <a:t>Да, такая возможность существует, однако сдача дополнительных экзаменов допускается исключительно в резервные дни основного периода ОГЭ либо в дополнительный (сентябрьский) период. 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42280145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31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839607" y="373803"/>
            <a:ext cx="707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Прием и рассмотрение апелляций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83569" y="1779662"/>
            <a:ext cx="3168351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апеллянт (</a:t>
            </a: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</a:rPr>
              <a:t>паспорт</a:t>
            </a:r>
            <a:r>
              <a:rPr lang="ru-RU" sz="1600" dirty="0" smtClean="0"/>
              <a:t>)</a:t>
            </a: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родители </a:t>
            </a:r>
            <a:r>
              <a:rPr lang="ru-RU" sz="1600" dirty="0"/>
              <a:t>(законные представители) апеллянтов, </a:t>
            </a:r>
            <a:r>
              <a:rPr lang="ru-RU" sz="1600" dirty="0" smtClean="0"/>
              <a:t>не достигших </a:t>
            </a:r>
            <a:r>
              <a:rPr lang="ru-RU" sz="1600" dirty="0"/>
              <a:t>18 </a:t>
            </a:r>
            <a:r>
              <a:rPr lang="ru-RU" sz="1600" dirty="0" smtClean="0"/>
              <a:t>лет (</a:t>
            </a: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</a:rPr>
              <a:t>паспорт</a:t>
            </a:r>
            <a:r>
              <a:rPr lang="ru-RU" sz="1600" dirty="0" smtClean="0"/>
              <a:t>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995936" y="843558"/>
            <a:ext cx="4752528" cy="35394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/>
              <a:t>      Выпускник </a:t>
            </a:r>
            <a:r>
              <a:rPr lang="ru-RU" sz="1600" dirty="0"/>
              <a:t>9-го класса имеет право в случае несогласия с выставленными баллами </a:t>
            </a:r>
            <a:r>
              <a:rPr lang="ru-RU" sz="1600" u="sng" dirty="0"/>
              <a:t>в 2-дневный срок</a:t>
            </a:r>
            <a:r>
              <a:rPr lang="ru-RU" sz="1600" dirty="0"/>
              <a:t> после официального оглашения результатов экзамена </a:t>
            </a:r>
            <a:r>
              <a:rPr lang="ru-RU" sz="1600" u="sng" dirty="0"/>
              <a:t>подать апелляцию</a:t>
            </a:r>
            <a:r>
              <a:rPr lang="ru-RU" sz="1600" dirty="0"/>
              <a:t> в письменной форме в конфликтную комиссию, созданную республиканским органом управления образованием, ознакомиться со своей письменной работой, проверенной экзаменационной комиссией</a:t>
            </a:r>
            <a:r>
              <a:rPr lang="ru-RU" sz="1600" dirty="0" smtClean="0"/>
              <a:t>.</a:t>
            </a:r>
          </a:p>
          <a:p>
            <a:pPr algn="just"/>
            <a:r>
              <a:rPr lang="ru-RU" sz="1600" dirty="0" smtClean="0"/>
              <a:t>  </a:t>
            </a:r>
          </a:p>
          <a:p>
            <a:pPr algn="just"/>
            <a:r>
              <a:rPr lang="ru-RU" sz="1600" dirty="0" smtClean="0"/>
              <a:t>       По результатам апелляции </a:t>
            </a:r>
            <a:r>
              <a:rPr lang="ru-RU" sz="1600" u="sng" dirty="0" smtClean="0"/>
              <a:t>количество</a:t>
            </a:r>
            <a:r>
              <a:rPr lang="ru-RU" sz="1600" dirty="0" smtClean="0"/>
              <a:t> выставленных </a:t>
            </a:r>
            <a:r>
              <a:rPr lang="ru-RU" sz="1600" u="sng" dirty="0" smtClean="0"/>
              <a:t>баллов</a:t>
            </a:r>
            <a:r>
              <a:rPr lang="ru-RU" sz="1600" dirty="0" smtClean="0"/>
              <a:t> может быть изменено как </a:t>
            </a:r>
            <a:r>
              <a:rPr lang="ru-RU" sz="1600" u="sng" dirty="0" smtClean="0"/>
              <a:t>в сторону увеличения</a:t>
            </a:r>
            <a:r>
              <a:rPr lang="ru-RU" sz="1600" dirty="0" smtClean="0"/>
              <a:t>, так и </a:t>
            </a:r>
            <a:r>
              <a:rPr lang="ru-RU" sz="1600" u="sng" dirty="0" smtClean="0"/>
              <a:t>в сторону уменьшения</a:t>
            </a:r>
            <a:r>
              <a:rPr lang="ru-RU" sz="1600" dirty="0" smtClean="0"/>
              <a:t>.</a:t>
            </a:r>
            <a:endParaRPr lang="ru-RU" sz="16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808149" y="4686588"/>
            <a:ext cx="22516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Пункт 86 Порядка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76450" y="1153085"/>
            <a:ext cx="2804572" cy="5847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dirty="0"/>
              <a:t>Присутствие апеллянта и его представителей</a:t>
            </a:r>
          </a:p>
        </p:txBody>
      </p:sp>
    </p:spTree>
    <p:extLst>
      <p:ext uri="{BB962C8B-B14F-4D97-AF65-F5344CB8AC3E}">
        <p14:creationId xmlns:p14="http://schemas.microsoft.com/office/powerpoint/2010/main" val="109314821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32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403648" y="555526"/>
            <a:ext cx="6552728" cy="4001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 </a:t>
            </a:r>
            <a:r>
              <a:rPr lang="ru-RU" sz="2000" dirty="0">
                <a:solidFill>
                  <a:srgbClr val="C00000"/>
                </a:solidFill>
              </a:rPr>
              <a:t>Каков порядок выставления </a:t>
            </a:r>
            <a:r>
              <a:rPr lang="ru-RU" sz="2000" dirty="0" smtClean="0">
                <a:solidFill>
                  <a:srgbClr val="C00000"/>
                </a:solidFill>
              </a:rPr>
              <a:t>оценок </a:t>
            </a:r>
            <a:r>
              <a:rPr lang="ru-RU" sz="2000" dirty="0">
                <a:solidFill>
                  <a:srgbClr val="C00000"/>
                </a:solidFill>
              </a:rPr>
              <a:t>в аттестат?</a:t>
            </a:r>
          </a:p>
          <a:p>
            <a:pPr algn="ctr"/>
            <a:endParaRPr lang="ru-RU" dirty="0"/>
          </a:p>
          <a:p>
            <a:pPr algn="just"/>
            <a:r>
              <a:rPr lang="ru-RU" dirty="0"/>
              <a:t>	В аттестат об основном общем образовании выставляются итоговые отметки по </a:t>
            </a:r>
            <a:r>
              <a:rPr lang="ru-RU" dirty="0" err="1" smtClean="0"/>
              <a:t>предмедтам</a:t>
            </a:r>
            <a:r>
              <a:rPr lang="ru-RU" dirty="0"/>
              <a:t>, которые изучались учащимися в 5-9 классах, то есть в аттестат помимо предметов, </a:t>
            </a:r>
            <a:r>
              <a:rPr lang="ru-RU" dirty="0" err="1"/>
              <a:t>изучавшихся</a:t>
            </a:r>
            <a:r>
              <a:rPr lang="ru-RU" dirty="0"/>
              <a:t> в 9-м классе, выставляется </a:t>
            </a:r>
            <a:r>
              <a:rPr lang="ru-RU" dirty="0" smtClean="0"/>
              <a:t>оценка </a:t>
            </a:r>
            <a:r>
              <a:rPr lang="ru-RU" dirty="0"/>
              <a:t>по ОДНКНР (5 </a:t>
            </a:r>
            <a:r>
              <a:rPr lang="ru-RU" dirty="0" smtClean="0"/>
              <a:t>класс), ИЗО </a:t>
            </a:r>
            <a:r>
              <a:rPr lang="ru-RU" dirty="0"/>
              <a:t>(7</a:t>
            </a:r>
            <a:r>
              <a:rPr lang="en-US" dirty="0"/>
              <a:t> </a:t>
            </a:r>
            <a:r>
              <a:rPr lang="ru-RU" dirty="0"/>
              <a:t>класс), музыке (8 </a:t>
            </a:r>
            <a:r>
              <a:rPr lang="ru-RU" dirty="0" smtClean="0"/>
              <a:t>класс).</a:t>
            </a:r>
            <a:endParaRPr lang="ru-RU" dirty="0"/>
          </a:p>
          <a:p>
            <a:pPr algn="just"/>
            <a:r>
              <a:rPr lang="ru-RU" dirty="0"/>
              <a:t>       </a:t>
            </a:r>
            <a:endParaRPr lang="ru-RU" dirty="0" smtClean="0"/>
          </a:p>
          <a:p>
            <a:pPr algn="just"/>
            <a:r>
              <a:rPr lang="ru-RU" u="sng" dirty="0" smtClean="0"/>
              <a:t>4 учебных предмета (2 </a:t>
            </a:r>
            <a:r>
              <a:rPr lang="ru-RU" u="sng" smtClean="0"/>
              <a:t>учебных предмета) – </a:t>
            </a:r>
            <a:r>
              <a:rPr lang="ru-RU" u="sng" dirty="0" smtClean="0"/>
              <a:t>ОГЭ</a:t>
            </a:r>
            <a:endParaRPr lang="ru-RU" u="sng" dirty="0"/>
          </a:p>
          <a:p>
            <a:pPr algn="just"/>
            <a:r>
              <a:rPr lang="ru-RU" dirty="0" smtClean="0"/>
              <a:t>	В </a:t>
            </a:r>
            <a:r>
              <a:rPr lang="ru-RU" dirty="0"/>
              <a:t>аттестат об основном общем образовании выставляются итоговые отметки как среднее арифметическое </a:t>
            </a:r>
            <a:r>
              <a:rPr lang="ru-RU" u="sng" dirty="0"/>
              <a:t>годовой</a:t>
            </a:r>
            <a:r>
              <a:rPr lang="ru-RU" dirty="0"/>
              <a:t> и </a:t>
            </a:r>
            <a:r>
              <a:rPr lang="ru-RU" u="sng" dirty="0"/>
              <a:t>экзаменационной</a:t>
            </a:r>
            <a:r>
              <a:rPr lang="ru-RU" dirty="0"/>
              <a:t> оценки в соответствии с правилами математического округления.</a:t>
            </a:r>
          </a:p>
        </p:txBody>
      </p:sp>
    </p:spTree>
    <p:extLst>
      <p:ext uri="{BB962C8B-B14F-4D97-AF65-F5344CB8AC3E}">
        <p14:creationId xmlns:p14="http://schemas.microsoft.com/office/powerpoint/2010/main" val="153526323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33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971600" y="411510"/>
            <a:ext cx="7704856" cy="46935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1300" b="1" u="sng" dirty="0">
                <a:solidFill>
                  <a:srgbClr val="C00000"/>
                </a:solidFill>
              </a:rPr>
              <a:t>ТЕЛЕФОНЫ </a:t>
            </a:r>
            <a:r>
              <a:rPr lang="ru-RU" sz="1300" b="1" u="sng" dirty="0" smtClean="0">
                <a:solidFill>
                  <a:srgbClr val="C00000"/>
                </a:solidFill>
              </a:rPr>
              <a:t> </a:t>
            </a:r>
            <a:r>
              <a:rPr lang="ru-RU" sz="1300" b="1" u="sng" dirty="0">
                <a:solidFill>
                  <a:srgbClr val="C00000"/>
                </a:solidFill>
              </a:rPr>
              <a:t>ГОРЯЧЕЙ ЛИНИИ ПО  ВОПРОСАМ </a:t>
            </a:r>
            <a:r>
              <a:rPr lang="ru-RU" sz="1300" b="1" u="sng" dirty="0" smtClean="0">
                <a:solidFill>
                  <a:srgbClr val="C00000"/>
                </a:solidFill>
              </a:rPr>
              <a:t>ГИА</a:t>
            </a:r>
            <a:endParaRPr lang="ru-RU" sz="1300" dirty="0">
              <a:solidFill>
                <a:srgbClr val="C00000"/>
              </a:solidFill>
            </a:endParaRPr>
          </a:p>
          <a:p>
            <a:pPr fontAlgn="base"/>
            <a:r>
              <a:rPr lang="ru-RU" sz="1300" b="1" u="sng" dirty="0"/>
              <a:t>МБОУ «Школа №72»</a:t>
            </a:r>
            <a:endParaRPr lang="ru-RU" sz="1300" u="sng" dirty="0"/>
          </a:p>
          <a:p>
            <a:pPr fontAlgn="base"/>
            <a:r>
              <a:rPr lang="ru-RU" sz="1300" dirty="0"/>
              <a:t>272-85-33 координатор ОГЭ по </a:t>
            </a:r>
            <a:r>
              <a:rPr lang="ru-RU" sz="1300" dirty="0" smtClean="0"/>
              <a:t>школе (</a:t>
            </a:r>
            <a:r>
              <a:rPr lang="ru-RU" sz="1300" dirty="0"/>
              <a:t>Колчина Светлана Евгеньевна)</a:t>
            </a:r>
          </a:p>
          <a:p>
            <a:pPr fontAlgn="base"/>
            <a:r>
              <a:rPr lang="ru-RU" sz="1300" dirty="0"/>
              <a:t>272-85-33 координатор ЕГЭ по </a:t>
            </a:r>
            <a:r>
              <a:rPr lang="ru-RU" sz="1300" dirty="0" smtClean="0"/>
              <a:t>школе (</a:t>
            </a:r>
            <a:r>
              <a:rPr lang="ru-RU" sz="1300" dirty="0" err="1"/>
              <a:t>Авзалова</a:t>
            </a:r>
            <a:r>
              <a:rPr lang="ru-RU" sz="1300" dirty="0"/>
              <a:t> Наталья Геннадиевна)</a:t>
            </a:r>
          </a:p>
          <a:p>
            <a:pPr fontAlgn="base"/>
            <a:r>
              <a:rPr lang="ru-RU" sz="1300" dirty="0"/>
              <a:t> </a:t>
            </a:r>
          </a:p>
          <a:p>
            <a:pPr algn="just" fontAlgn="base"/>
            <a:r>
              <a:rPr lang="ru-RU" sz="1300" u="sng" dirty="0" smtClean="0"/>
              <a:t>+7(843)294-95-06 </a:t>
            </a:r>
            <a:r>
              <a:rPr lang="ru-RU" sz="1300" dirty="0"/>
              <a:t>– отдел общего образования и итоговой аттестации обучающихся Министерства образования и науки Республики Татарстан (вопросы, касающиеся единого государственного экзамена);</a:t>
            </a:r>
          </a:p>
          <a:p>
            <a:pPr algn="just" fontAlgn="base"/>
            <a:r>
              <a:rPr lang="ru-RU" sz="1300" u="sng" dirty="0"/>
              <a:t>+</a:t>
            </a:r>
            <a:r>
              <a:rPr lang="ru-RU" sz="1300" u="sng" dirty="0" smtClean="0"/>
              <a:t>7(843)294-95-62 </a:t>
            </a:r>
            <a:r>
              <a:rPr lang="ru-RU" sz="1300" dirty="0"/>
              <a:t>– отдел общего образования и итоговой аттестации обучающихся Министерства образования и науки Республики Татарстан (вопросы, касающиеся основного государственного экзамена, государственного выпускного экзамена);</a:t>
            </a:r>
          </a:p>
          <a:p>
            <a:pPr algn="just" fontAlgn="base"/>
            <a:r>
              <a:rPr lang="ru-RU" sz="1300" u="sng" dirty="0"/>
              <a:t>+7(843)237-74-84 </a:t>
            </a:r>
            <a:r>
              <a:rPr lang="ru-RU" sz="1300" dirty="0"/>
              <a:t>– Департамент надзора и контроля в сфере образования Министерства образования и науки Республики Татарстан;</a:t>
            </a:r>
          </a:p>
          <a:p>
            <a:pPr algn="just" fontAlgn="base"/>
            <a:r>
              <a:rPr lang="ru-RU" sz="1300" u="sng" dirty="0"/>
              <a:t>+7(843)223-23-80 (доб.206) </a:t>
            </a:r>
            <a:r>
              <a:rPr lang="ru-RU" sz="1300" dirty="0"/>
              <a:t>– начальник отдела общего образования и государственной итоговой аттестации Управления образования </a:t>
            </a:r>
            <a:r>
              <a:rPr lang="ru-RU" sz="1300" dirty="0" err="1"/>
              <a:t>г.Казани</a:t>
            </a:r>
            <a:r>
              <a:rPr lang="ru-RU" sz="1300" dirty="0"/>
              <a:t>;</a:t>
            </a:r>
          </a:p>
          <a:p>
            <a:pPr algn="just" fontAlgn="base"/>
            <a:r>
              <a:rPr lang="ru-RU" sz="1300" u="sng" dirty="0"/>
              <a:t>+7(843)223-23-80 (доб.208) </a:t>
            </a:r>
            <a:r>
              <a:rPr lang="ru-RU" sz="1300" dirty="0"/>
              <a:t>– главный специалист отдела общего образования и государственной итоговой аттестации Управления образования </a:t>
            </a:r>
            <a:r>
              <a:rPr lang="ru-RU" sz="1300" dirty="0" err="1"/>
              <a:t>г.Казани</a:t>
            </a:r>
            <a:r>
              <a:rPr lang="ru-RU" sz="1300" dirty="0"/>
              <a:t>;</a:t>
            </a:r>
          </a:p>
          <a:p>
            <a:pPr algn="just" fontAlgn="base"/>
            <a:r>
              <a:rPr lang="ru-RU" sz="1300" u="sng" dirty="0"/>
              <a:t>+7(843)223-23-76 (доб.383) </a:t>
            </a:r>
            <a:r>
              <a:rPr lang="ru-RU" sz="1300" dirty="0"/>
              <a:t>– заместитель начальника отдела образования по Советскому району </a:t>
            </a:r>
            <a:r>
              <a:rPr lang="ru-RU" sz="1300" dirty="0" err="1"/>
              <a:t>г.Казани</a:t>
            </a:r>
            <a:r>
              <a:rPr lang="ru-RU" sz="1300" dirty="0"/>
              <a:t> (вопросы, касающиеся единого государственного экзамена);</a:t>
            </a:r>
          </a:p>
          <a:p>
            <a:pPr algn="just" fontAlgn="base"/>
            <a:r>
              <a:rPr lang="ru-RU" sz="1300" u="sng" dirty="0"/>
              <a:t>+7(843)223-23-76 (доб.384) </a:t>
            </a:r>
            <a:r>
              <a:rPr lang="ru-RU" sz="1300" dirty="0"/>
              <a:t>– главный специалист по учебной работе отдела по Советскому району </a:t>
            </a:r>
            <a:r>
              <a:rPr lang="ru-RU" sz="1300" dirty="0" err="1"/>
              <a:t>г.Казани</a:t>
            </a:r>
            <a:r>
              <a:rPr lang="ru-RU" sz="1300" dirty="0"/>
              <a:t> (вопросы, касающиеся основного государственного экзамена).</a:t>
            </a:r>
          </a:p>
          <a:p>
            <a:pPr algn="just" fontAlgn="base"/>
            <a:r>
              <a:rPr lang="ru-RU" sz="1300" dirty="0">
                <a:solidFill>
                  <a:schemeClr val="accent6">
                    <a:lumMod val="75000"/>
                  </a:schemeClr>
                </a:solidFill>
              </a:rPr>
              <a:t>Режим работы телефонов «горячей линии» – с 09.00 до 18.00 (понедельник – пятница, за исключением нерабочих праздничных дней, обед – с 12.00 до 13.00).</a:t>
            </a:r>
          </a:p>
        </p:txBody>
      </p:sp>
    </p:spTree>
    <p:extLst>
      <p:ext uri="{BB962C8B-B14F-4D97-AF65-F5344CB8AC3E}">
        <p14:creationId xmlns:p14="http://schemas.microsoft.com/office/powerpoint/2010/main" val="391343129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338085" y="1563638"/>
            <a:ext cx="640871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внимание!</a:t>
            </a:r>
            <a:endParaRPr lang="ru-RU" sz="44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969212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339502"/>
            <a:ext cx="8075240" cy="792088"/>
          </a:xfrm>
        </p:spPr>
        <p:txBody>
          <a:bodyPr>
            <a:noAutofit/>
          </a:bodyPr>
          <a:lstStyle/>
          <a:p>
            <a:r>
              <a:rPr lang="ru-RU" sz="2000" dirty="0"/>
              <a:t>Итоговое собеседование по русскому языку</a:t>
            </a:r>
            <a:br>
              <a:rPr lang="ru-RU" sz="2000" dirty="0"/>
            </a:br>
            <a:r>
              <a:rPr lang="ru-RU" sz="2000" dirty="0" smtClean="0">
                <a:solidFill>
                  <a:srgbClr val="FF0000"/>
                </a:solidFill>
              </a:rPr>
              <a:t>11 </a:t>
            </a:r>
            <a:r>
              <a:rPr lang="ru-RU" sz="2000" dirty="0">
                <a:solidFill>
                  <a:srgbClr val="FF0000"/>
                </a:solidFill>
              </a:rPr>
              <a:t>февраля </a:t>
            </a:r>
            <a:r>
              <a:rPr lang="ru-RU" sz="2000" dirty="0" smtClean="0">
                <a:solidFill>
                  <a:srgbClr val="FF0000"/>
                </a:solidFill>
              </a:rPr>
              <a:t>2026 </a:t>
            </a:r>
            <a:r>
              <a:rPr lang="ru-RU" sz="2000" dirty="0">
                <a:solidFill>
                  <a:srgbClr val="FF0000"/>
                </a:solidFill>
              </a:rPr>
              <a:t>года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059582"/>
            <a:ext cx="8075240" cy="4032448"/>
          </a:xfrm>
        </p:spPr>
        <p:txBody>
          <a:bodyPr>
            <a:normAutofit fontScale="40000" lnSpcReduction="20000"/>
          </a:bodyPr>
          <a:lstStyle/>
          <a:p>
            <a:pPr algn="just"/>
            <a:r>
              <a:rPr lang="ru-RU" sz="3500" dirty="0"/>
              <a:t>В случае получения неудовлетворительного результата («незачет») за итоговое </a:t>
            </a:r>
            <a:r>
              <a:rPr lang="ru-RU" sz="3500" dirty="0" smtClean="0"/>
              <a:t>собеседование, в </a:t>
            </a:r>
            <a:r>
              <a:rPr lang="ru-RU" sz="3500" dirty="0"/>
              <a:t>случае отсутствия по болезни (документально подтверждено</a:t>
            </a:r>
            <a:r>
              <a:rPr lang="ru-RU" sz="3500" dirty="0" smtClean="0"/>
              <a:t>), в случае не завершения итогового собеседования </a:t>
            </a:r>
            <a:r>
              <a:rPr lang="ru-RU" sz="3500" dirty="0"/>
              <a:t>по уважительным причинам, </a:t>
            </a:r>
            <a:r>
              <a:rPr lang="ru-RU" sz="3500" dirty="0" smtClean="0"/>
              <a:t>подтвержденным документально, обучающиеся </a:t>
            </a:r>
            <a:r>
              <a:rPr lang="ru-RU" sz="3500" dirty="0"/>
              <a:t>вправе пересдать итоговое собеседование в текущем учебном году, но не более двух раз и только в дополнительные сроки, предусмотренные расписанием проведения итогового собеседования – </a:t>
            </a:r>
            <a:endParaRPr lang="ru-RU" sz="3500" dirty="0" smtClean="0"/>
          </a:p>
          <a:p>
            <a:pPr marL="0" indent="0" algn="just">
              <a:buNone/>
            </a:pPr>
            <a:r>
              <a:rPr lang="ru-RU" sz="3500" b="1" dirty="0">
                <a:solidFill>
                  <a:srgbClr val="FF0000"/>
                </a:solidFill>
              </a:rPr>
              <a:t>	</a:t>
            </a:r>
            <a:r>
              <a:rPr lang="ru-RU" sz="3500" b="1" dirty="0" smtClean="0">
                <a:solidFill>
                  <a:srgbClr val="FF0000"/>
                </a:solidFill>
              </a:rPr>
              <a:t>	     </a:t>
            </a:r>
            <a:r>
              <a:rPr lang="ru-RU" sz="4000" b="1" dirty="0" smtClean="0">
                <a:solidFill>
                  <a:srgbClr val="FF0000"/>
                </a:solidFill>
              </a:rPr>
              <a:t>11 </a:t>
            </a:r>
            <a:r>
              <a:rPr lang="ru-RU" sz="4000" b="1" dirty="0">
                <a:solidFill>
                  <a:srgbClr val="FF0000"/>
                </a:solidFill>
              </a:rPr>
              <a:t>марта </a:t>
            </a:r>
            <a:r>
              <a:rPr lang="ru-RU" sz="4000" b="1" dirty="0" smtClean="0">
                <a:solidFill>
                  <a:srgbClr val="FF0000"/>
                </a:solidFill>
              </a:rPr>
              <a:t>2026 </a:t>
            </a:r>
            <a:r>
              <a:rPr lang="ru-RU" sz="4000" b="1" dirty="0">
                <a:solidFill>
                  <a:srgbClr val="FF0000"/>
                </a:solidFill>
              </a:rPr>
              <a:t>года</a:t>
            </a:r>
            <a:r>
              <a:rPr lang="ru-RU" sz="4000" dirty="0">
                <a:solidFill>
                  <a:srgbClr val="FF0000"/>
                </a:solidFill>
              </a:rPr>
              <a:t> и </a:t>
            </a:r>
            <a:r>
              <a:rPr lang="ru-RU" sz="4000" b="1" dirty="0" smtClean="0">
                <a:solidFill>
                  <a:srgbClr val="FF0000"/>
                </a:solidFill>
              </a:rPr>
              <a:t>20 апреля 2026 </a:t>
            </a:r>
            <a:r>
              <a:rPr lang="ru-RU" sz="4000" b="1" dirty="0">
                <a:solidFill>
                  <a:srgbClr val="FF0000"/>
                </a:solidFill>
              </a:rPr>
              <a:t>года</a:t>
            </a:r>
            <a:r>
              <a:rPr lang="ru-RU" sz="4000" dirty="0">
                <a:solidFill>
                  <a:srgbClr val="FF0000"/>
                </a:solidFill>
              </a:rPr>
              <a:t>.</a:t>
            </a:r>
          </a:p>
          <a:p>
            <a:pPr algn="just"/>
            <a:endParaRPr lang="ru-RU" sz="3500" dirty="0" smtClean="0">
              <a:solidFill>
                <a:srgbClr val="FF0000"/>
              </a:solidFill>
            </a:endParaRPr>
          </a:p>
          <a:p>
            <a:pPr algn="just"/>
            <a:r>
              <a:rPr lang="ru-RU" sz="3500" dirty="0" smtClean="0">
                <a:solidFill>
                  <a:srgbClr val="FF0000"/>
                </a:solidFill>
              </a:rPr>
              <a:t>Цель</a:t>
            </a:r>
            <a:r>
              <a:rPr lang="ru-RU" sz="3500" dirty="0">
                <a:solidFill>
                  <a:srgbClr val="FF0000"/>
                </a:solidFill>
              </a:rPr>
              <a:t>: </a:t>
            </a:r>
            <a:r>
              <a:rPr lang="ru-RU" sz="3500" dirty="0"/>
              <a:t>оценка уровня общеобразовательной подготовки по разделу «Говорение» у  выпускников </a:t>
            </a:r>
            <a:r>
              <a:rPr lang="en-US" sz="3500" dirty="0"/>
              <a:t>IX </a:t>
            </a:r>
            <a:r>
              <a:rPr lang="ru-RU" sz="3500" dirty="0"/>
              <a:t>классов общеобразовательных организаций </a:t>
            </a:r>
            <a:r>
              <a:rPr lang="ru-RU" sz="3500" u="sng" dirty="0"/>
              <a:t>в целях допуска к ГИА</a:t>
            </a:r>
            <a:r>
              <a:rPr lang="ru-RU" sz="3500" dirty="0"/>
              <a:t>.</a:t>
            </a:r>
          </a:p>
          <a:p>
            <a:pPr algn="just"/>
            <a:r>
              <a:rPr lang="ru-RU" sz="3500" u="sng" dirty="0"/>
              <a:t>Итоговое собеседование</a:t>
            </a:r>
            <a:r>
              <a:rPr lang="ru-RU" sz="3500" dirty="0"/>
              <a:t> направлено на проверку коммуникативной компетенции обучающихся IX классов — умения создавать монологические высказывания на разные темы, принимать участие в диалоге, выразительно читать текст вслух, пересказывать текст с привлечением дополнительной информации.</a:t>
            </a:r>
          </a:p>
          <a:p>
            <a:pPr algn="just"/>
            <a:r>
              <a:rPr lang="ru-RU" sz="3500" dirty="0"/>
              <a:t>На выполнение работы каждому участнику отводится </a:t>
            </a:r>
            <a:r>
              <a:rPr lang="ru-RU" sz="3500" b="1" dirty="0">
                <a:solidFill>
                  <a:srgbClr val="FF0000"/>
                </a:solidFill>
              </a:rPr>
              <a:t>15-16 минут</a:t>
            </a:r>
            <a:r>
              <a:rPr lang="ru-RU" sz="3500" dirty="0"/>
              <a:t>. </a:t>
            </a:r>
          </a:p>
          <a:p>
            <a:pPr algn="just"/>
            <a:r>
              <a:rPr lang="ru-RU" sz="3500" dirty="0"/>
              <a:t>В процессе проведения собеседования будет вестись </a:t>
            </a:r>
            <a:r>
              <a:rPr lang="ru-RU" sz="3500" b="1" dirty="0">
                <a:solidFill>
                  <a:srgbClr val="FF0000"/>
                </a:solidFill>
              </a:rPr>
              <a:t>аудиозапись.</a:t>
            </a:r>
          </a:p>
          <a:p>
            <a:pPr algn="just"/>
            <a:r>
              <a:rPr lang="ru-RU" sz="3500" dirty="0"/>
              <a:t>Итоговое собеседование выпускники 9 классов будут проходить </a:t>
            </a:r>
            <a:r>
              <a:rPr lang="ru-RU" sz="3500" b="1" dirty="0">
                <a:solidFill>
                  <a:srgbClr val="FF0000"/>
                </a:solidFill>
              </a:rPr>
              <a:t>в своих школах. </a:t>
            </a:r>
          </a:p>
          <a:p>
            <a:pPr algn="just"/>
            <a:r>
              <a:rPr lang="ru-RU" sz="3500" dirty="0"/>
              <a:t>Критерии оценивания устных ответов участников итогового собеседования являются общими для всех вариантов и размещены на официальном сайте </a:t>
            </a:r>
            <a:r>
              <a:rPr lang="ru-RU" sz="3500" b="1" dirty="0"/>
              <a:t>ФИПИ в разделе «ОГЭ и ГВЭ-9»</a:t>
            </a:r>
            <a:r>
              <a:rPr lang="ru-RU" sz="3500" dirty="0"/>
              <a:t> (Демоверсии, спецификации, кодификаторы).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49516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5</a:t>
            </a:fld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0"/>
            <a:ext cx="748883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8989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6</a:t>
            </a:fld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0"/>
            <a:ext cx="756084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062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7</a:t>
            </a:fld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0"/>
            <a:ext cx="7632848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2663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8</a:t>
            </a:fld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0"/>
            <a:ext cx="7346883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4854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9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0"/>
            <a:ext cx="739378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901741"/>
      </p:ext>
    </p:extLst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11618</TotalTime>
  <Words>2131</Words>
  <Application>Microsoft Office PowerPoint</Application>
  <PresentationFormat>Экран (16:9)</PresentationFormat>
  <Paragraphs>354</Paragraphs>
  <Slides>34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2_Тема Office</vt:lpstr>
      <vt:lpstr>Презентация PowerPoint</vt:lpstr>
      <vt:lpstr>Презентация PowerPoint</vt:lpstr>
      <vt:lpstr>Ст. 59 Федерального закона №273 «Об образовании в Российской Федерации» </vt:lpstr>
      <vt:lpstr>Итоговое собеседование по русскому языку 11 февраля 2026 года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Расписание ГИА в 2026 году</vt:lpstr>
      <vt:lpstr>Презентация PowerPoint</vt:lpstr>
      <vt:lpstr>Презентация PowerPoint</vt:lpstr>
      <vt:lpstr>Презентация PowerPoint</vt:lpstr>
      <vt:lpstr>Школа перевода баллов в оценку в 2026 году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Афанасьева Гюзелия Кабировна</dc:creator>
  <cp:lastModifiedBy>Teacher</cp:lastModifiedBy>
  <cp:revision>666</cp:revision>
  <cp:lastPrinted>2026-02-03T07:31:12Z</cp:lastPrinted>
  <dcterms:created xsi:type="dcterms:W3CDTF">2015-10-13T08:15:21Z</dcterms:created>
  <dcterms:modified xsi:type="dcterms:W3CDTF">2026-02-03T12:50:54Z</dcterms:modified>
</cp:coreProperties>
</file>